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9" r:id="rId12"/>
  </p:sldIdLst>
  <p:sldSz cx="14630400" cy="8229600"/>
  <p:notesSz cx="8229600" cy="14630400"/>
  <p:embeddedFontLst>
    <p:embeddedFont>
      <p:font typeface="Petrona" charset="0"/>
      <p:regular r:id="rId14"/>
      <p:bold r:id="rId15"/>
      <p:italic r:id="rId16"/>
      <p:boldItalic r:id="rId17"/>
    </p:embeddedFont>
    <p:embeddedFont>
      <p:font typeface="Inter" charset="0"/>
      <p:regular r:id="rId18"/>
      <p:bold r:id="rId19"/>
      <p:italic r:id="rId20"/>
      <p:boldItalic r:id="rId21"/>
    </p:embeddedFont>
    <p:embeddedFont>
      <p:font typeface="Aharoni" pitchFamily="2" charset="-79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EBF7"/>
    <a:srgbClr val="EDF1F9"/>
    <a:srgbClr val="DFE7F5"/>
    <a:srgbClr val="D6E0F2"/>
    <a:srgbClr val="D3DE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0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/>
          </a:p>
        </p:txBody>
      </p:sp>
    </p:spTree>
    <p:extLst>
      <p:ext uri="{BB962C8B-B14F-4D97-AF65-F5344CB8AC3E}">
        <p14:creationId xmlns="" xmlns:p14="http://schemas.microsoft.com/office/powerpoint/2010/main" val="2614954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851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993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446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5158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435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9233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817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5107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752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5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7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8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9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10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 master">
  <p:cSld name="Slide 10 mast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11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 (1).jpeg"/>
          <p:cNvPicPr>
            <a:picLocks noChangeAspect="1"/>
          </p:cNvPicPr>
          <p:nvPr/>
        </p:nvPicPr>
        <p:blipFill>
          <a:blip r:embed="rId3">
            <a:lum bright="14000" contrast="-25000"/>
          </a:blip>
          <a:srcRect l="38911"/>
          <a:stretch>
            <a:fillRect/>
          </a:stretch>
        </p:blipFill>
        <p:spPr>
          <a:xfrm>
            <a:off x="0" y="0"/>
            <a:ext cx="4023259" cy="8229600"/>
          </a:xfrm>
          <a:prstGeom prst="rect">
            <a:avLst/>
          </a:prstGeom>
        </p:spPr>
      </p:pic>
      <p:sp>
        <p:nvSpPr>
          <p:cNvPr id="57" name="Google Shape;57;p13"/>
          <p:cNvSpPr/>
          <p:nvPr/>
        </p:nvSpPr>
        <p:spPr>
          <a:xfrm>
            <a:off x="4362872" y="1810544"/>
            <a:ext cx="9217024" cy="22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ru-RU" sz="46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Удовлетворенность детей и родителей города </a:t>
            </a:r>
            <a:r>
              <a:rPr lang="ru-RU" sz="4650" b="1" dirty="0" err="1" smtClean="0">
                <a:latin typeface="Petrona"/>
                <a:ea typeface="Petrona"/>
                <a:cs typeface="Petrona"/>
                <a:sym typeface="Petrona"/>
              </a:rPr>
              <a:t>К</a:t>
            </a:r>
            <a:r>
              <a:rPr lang="ru-RU" sz="4650" b="1" i="0" u="none" strike="noStrike" cap="none" dirty="0" err="1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оврова</a:t>
            </a:r>
            <a:r>
              <a:rPr lang="ru-RU" sz="46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дополнительным образованием </a:t>
            </a:r>
          </a:p>
          <a:p>
            <a:pPr marL="0" marR="0" lvl="0" indent="0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ru-RU" sz="46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(по итогам анкетирования январь- февраль 2025 г.)</a:t>
            </a:r>
            <a:endParaRPr sz="4650" b="0" i="0" u="none" strike="noStrike" cap="none" dirty="0"/>
          </a:p>
        </p:txBody>
      </p:sp>
      <p:sp>
        <p:nvSpPr>
          <p:cNvPr id="58" name="Google Shape;58;p13"/>
          <p:cNvSpPr/>
          <p:nvPr/>
        </p:nvSpPr>
        <p:spPr>
          <a:xfrm>
            <a:off x="474440" y="4906888"/>
            <a:ext cx="13897544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endParaRPr sz="2000" b="0" i="0" u="none" strike="noStrike" cap="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oat_of_Arms_of_Kovrov_(Vladimir_oblast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/>
          <p:nvPr/>
        </p:nvSpPr>
        <p:spPr>
          <a:xfrm>
            <a:off x="793790" y="1116211"/>
            <a:ext cx="8239720" cy="7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en-US" sz="4650" b="1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Индивидуализация подхода</a:t>
            </a:r>
            <a:endParaRPr sz="4650" b="0" i="0" u="none" strike="noStrike" cap="none"/>
          </a:p>
        </p:txBody>
      </p:sp>
      <p:pic>
        <p:nvPicPr>
          <p:cNvPr id="231" name="Google Shape;231;p22" descr="preencoded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82552" y="2386608"/>
            <a:ext cx="2546747" cy="254674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/>
          <p:nvPr/>
        </p:nvSpPr>
        <p:spPr>
          <a:xfrm>
            <a:off x="793790" y="5144333"/>
            <a:ext cx="4120753" cy="74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ru-RU" sz="2300" b="1" i="0" u="none" strike="noStrike" cap="none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Выравнивание спроса и предложения </a:t>
            </a:r>
            <a:endParaRPr sz="2300" b="0" i="0" u="none" strike="noStrike" cap="none" dirty="0"/>
          </a:p>
        </p:txBody>
      </p:sp>
      <p:sp>
        <p:nvSpPr>
          <p:cNvPr id="233" name="Google Shape;233;p22"/>
          <p:cNvSpPr/>
          <p:nvPr/>
        </p:nvSpPr>
        <p:spPr>
          <a:xfrm>
            <a:off x="793790" y="6024563"/>
            <a:ext cx="4120753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Подбор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программ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основе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интересов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ru-RU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потребностей обучающихся </a:t>
            </a:r>
            <a:endParaRPr sz="1750" b="0" i="0" u="none" strike="noStrike" cap="none" dirty="0"/>
          </a:p>
        </p:txBody>
      </p:sp>
      <p:pic>
        <p:nvPicPr>
          <p:cNvPr id="234" name="Google Shape;234;p22" descr="preencoded.pn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54960" y="2674640"/>
            <a:ext cx="4120872" cy="200760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/>
          <p:nvPr/>
        </p:nvSpPr>
        <p:spPr>
          <a:xfrm>
            <a:off x="5254704" y="5144453"/>
            <a:ext cx="3589258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Система обратной связи</a:t>
            </a:r>
            <a:endParaRPr sz="2300" b="0" i="0" u="none" strike="noStrike" cap="none"/>
          </a:p>
        </p:txBody>
      </p:sp>
      <p:sp>
        <p:nvSpPr>
          <p:cNvPr id="236" name="Google Shape;236;p22"/>
          <p:cNvSpPr/>
          <p:nvPr/>
        </p:nvSpPr>
        <p:spPr>
          <a:xfrm>
            <a:off x="5254704" y="5652611"/>
            <a:ext cx="4120872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Оперативное реагирование на запросы родителей и учеников</a:t>
            </a:r>
            <a:endParaRPr sz="1750" b="0" i="0" u="none" strike="noStrike" cap="none"/>
          </a:p>
        </p:txBody>
      </p:sp>
      <p:pic>
        <p:nvPicPr>
          <p:cNvPr id="237" name="Google Shape;237;p22" descr="preencoded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907488" y="2458616"/>
            <a:ext cx="3848417" cy="254674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/>
          <p:nvPr/>
        </p:nvSpPr>
        <p:spPr>
          <a:xfrm>
            <a:off x="9715738" y="5144333"/>
            <a:ext cx="4120753" cy="74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Околопредметные программы</a:t>
            </a:r>
            <a:endParaRPr sz="2300" b="0" i="0" u="none" strike="noStrike" cap="none"/>
          </a:p>
        </p:txBody>
      </p:sp>
      <p:sp>
        <p:nvSpPr>
          <p:cNvPr id="239" name="Google Shape;239;p22"/>
          <p:cNvSpPr/>
          <p:nvPr/>
        </p:nvSpPr>
        <p:spPr>
          <a:xfrm>
            <a:off x="9715738" y="6024563"/>
            <a:ext cx="4120753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Дополнительная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поддержка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слабоуспевающих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и одаренных детей</a:t>
            </a:r>
            <a:endParaRPr sz="1750" b="0" i="0" u="none" strike="noStrike" cap="none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oat_of_Arms_of_Kovrov_(Vladimir_oblast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  <p:sp>
        <p:nvSpPr>
          <p:cNvPr id="16" name="Google Shape;177;p19"/>
          <p:cNvSpPr/>
          <p:nvPr/>
        </p:nvSpPr>
        <p:spPr>
          <a:xfrm>
            <a:off x="6883152" y="0"/>
            <a:ext cx="4968552" cy="662344"/>
          </a:xfrm>
          <a:prstGeom prst="roundRect">
            <a:avLst>
              <a:gd name="adj" fmla="val 719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6955160" y="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Petrona"/>
                <a:ea typeface="Petrona"/>
                <a:cs typeface="Petrona"/>
                <a:sym typeface="Petrona"/>
              </a:rPr>
              <a:t>Проблемы</a:t>
            </a:r>
            <a:r>
              <a:rPr lang="en-US" sz="3600" b="1" dirty="0" smtClean="0">
                <a:latin typeface="Petrona"/>
                <a:ea typeface="Petrona"/>
                <a:cs typeface="Petrona"/>
                <a:sym typeface="Petrona"/>
              </a:rPr>
              <a:t> и </a:t>
            </a:r>
            <a:r>
              <a:rPr lang="en-US" sz="3600" b="1" dirty="0" err="1" smtClean="0">
                <a:latin typeface="Petrona"/>
                <a:ea typeface="Petrona"/>
                <a:cs typeface="Petrona"/>
                <a:sym typeface="Petrona"/>
              </a:rPr>
              <a:t>решения</a:t>
            </a:r>
            <a:r>
              <a:rPr lang="en-US" sz="3600" b="1" dirty="0" smtClean="0">
                <a:latin typeface="Petrona"/>
                <a:ea typeface="Petrona"/>
                <a:cs typeface="Petrona"/>
                <a:sym typeface="Petrona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oat_of_Arms_of_Kovrov_(Vladimir_oblast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  <p:pic>
        <p:nvPicPr>
          <p:cNvPr id="7" name="Рисунок 6" descr="image (1).jpeg"/>
          <p:cNvPicPr>
            <a:picLocks noChangeAspect="1"/>
          </p:cNvPicPr>
          <p:nvPr/>
        </p:nvPicPr>
        <p:blipFill>
          <a:blip r:embed="rId3">
            <a:lum bright="14000" contrast="-25000"/>
          </a:blip>
          <a:srcRect l="38911"/>
          <a:stretch>
            <a:fillRect/>
          </a:stretch>
        </p:blipFill>
        <p:spPr>
          <a:xfrm>
            <a:off x="0" y="0"/>
            <a:ext cx="4023259" cy="8229600"/>
          </a:xfrm>
          <a:prstGeom prst="rect">
            <a:avLst/>
          </a:prstGeom>
        </p:spPr>
      </p:pic>
      <p:sp>
        <p:nvSpPr>
          <p:cNvPr id="4" name="Google Shape;97;p16"/>
          <p:cNvSpPr/>
          <p:nvPr/>
        </p:nvSpPr>
        <p:spPr>
          <a:xfrm>
            <a:off x="5442992" y="2674640"/>
            <a:ext cx="8208912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ru-RU" sz="280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Количественные параметры показывают, что система ДОД имеет значительный потенциал для улучшения, особенно в областях информирования родителей, повышения привлекательности невостребованных программ и выравнивания  возрастной диспропорции.</a:t>
            </a:r>
            <a:endParaRPr sz="2800" b="0" i="0" u="none" strike="noStrike" cap="none" dirty="0"/>
          </a:p>
        </p:txBody>
      </p:sp>
      <p:sp>
        <p:nvSpPr>
          <p:cNvPr id="2" name="Google Shape;57;p13"/>
          <p:cNvSpPr/>
          <p:nvPr/>
        </p:nvSpPr>
        <p:spPr>
          <a:xfrm>
            <a:off x="4002832" y="1522512"/>
            <a:ext cx="12529392" cy="22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ru-RU" sz="46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Заключение</a:t>
            </a:r>
            <a:endParaRPr sz="4650" b="0" i="0" u="none" strike="noStrike" cap="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575548" y="452199"/>
            <a:ext cx="8720971" cy="53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0"/>
              <a:buFont typeface="Petrona"/>
              <a:buNone/>
            </a:pPr>
            <a:r>
              <a:rPr lang="en-US" sz="33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Востребованные</a:t>
            </a:r>
            <a:r>
              <a:rPr lang="en-US" sz="33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33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направления</a:t>
            </a:r>
            <a:r>
              <a:rPr lang="en-US" sz="33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3350" b="1" i="0" u="none" strike="noStrike" cap="none" dirty="0" err="1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программ</a:t>
            </a:r>
            <a:r>
              <a:rPr lang="ru-RU" sz="33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ДО</a:t>
            </a:r>
            <a:endParaRPr sz="3350" b="0" i="0" u="none" strike="noStrike" cap="none" dirty="0"/>
          </a:p>
        </p:txBody>
      </p:sp>
      <p:pic>
        <p:nvPicPr>
          <p:cNvPr id="81" name="Google Shape;81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548" y="1320641"/>
            <a:ext cx="13479304" cy="560247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5875040" y="7283152"/>
            <a:ext cx="164425" cy="164425"/>
          </a:xfrm>
          <a:prstGeom prst="roundRect">
            <a:avLst>
              <a:gd name="adj" fmla="val 11122"/>
            </a:avLst>
          </a:prstGeom>
          <a:solidFill>
            <a:srgbClr val="0064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6307088" y="7283152"/>
            <a:ext cx="424847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250"/>
              <a:buFont typeface="Inter"/>
              <a:buNone/>
            </a:pPr>
            <a:r>
              <a:rPr lang="en-US" sz="2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Количество</a:t>
            </a:r>
            <a:r>
              <a:rPr lang="en-US" sz="2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обучающихся</a:t>
            </a:r>
            <a:endParaRPr sz="2800" b="0" i="0" u="none" strike="noStrike" cap="non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0544" y="1666528"/>
            <a:ext cx="72008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10544" y="2458616"/>
            <a:ext cx="648072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10544" y="3250704"/>
            <a:ext cx="648072" cy="360040"/>
          </a:xfrm>
          <a:prstGeom prst="rect">
            <a:avLst/>
          </a:prstGeom>
          <a:solidFill>
            <a:srgbClr val="E5EBF7"/>
          </a:solidFill>
          <a:ln>
            <a:solidFill>
              <a:srgbClr val="E5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0544" y="4114800"/>
            <a:ext cx="648072" cy="288032"/>
          </a:xfrm>
          <a:prstGeom prst="rect">
            <a:avLst/>
          </a:prstGeom>
          <a:solidFill>
            <a:srgbClr val="DFE7F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10544" y="4906888"/>
            <a:ext cx="64807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10544" y="5770984"/>
            <a:ext cx="648072" cy="288032"/>
          </a:xfrm>
          <a:prstGeom prst="rect">
            <a:avLst/>
          </a:prstGeom>
          <a:solidFill>
            <a:srgbClr val="DFE7F5"/>
          </a:solidFill>
          <a:ln>
            <a:solidFill>
              <a:srgbClr val="E5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419656" y="188255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haroni" pitchFamily="2" charset="-79"/>
              </a:rPr>
              <a:t>4658 чел.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7328" y="27466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haroni" pitchFamily="2" charset="-79"/>
              </a:rPr>
              <a:t>3270 чел.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1104" y="34667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haroni" pitchFamily="2" charset="-79"/>
              </a:rPr>
              <a:t>2344 чел.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2672" y="425881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haroni" pitchFamily="2" charset="-79"/>
              </a:rPr>
              <a:t>505 чел.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0784" y="50509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haroni" pitchFamily="2" charset="-79"/>
              </a:rPr>
              <a:t>921чел.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2632" y="59150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haroni" pitchFamily="2" charset="-79"/>
              </a:rPr>
              <a:t>354 чел.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22" name="Рисунок 21" descr="Coat_of_Arms_of_Kovrov_(Vladimir_oblast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793790" y="844034"/>
            <a:ext cx="11994018" cy="148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en-US" sz="46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Невостребованные</a:t>
            </a:r>
            <a:r>
              <a:rPr lang="en-US" sz="46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46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программы</a:t>
            </a:r>
            <a:endParaRPr sz="4650" b="0" i="0" u="none" strike="noStrike" cap="none" dirty="0"/>
          </a:p>
        </p:txBody>
      </p:sp>
      <p:sp>
        <p:nvSpPr>
          <p:cNvPr id="69" name="Google Shape;69;p14"/>
          <p:cNvSpPr/>
          <p:nvPr/>
        </p:nvSpPr>
        <p:spPr>
          <a:xfrm>
            <a:off x="3714800" y="3106688"/>
            <a:ext cx="7556421" cy="7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5850"/>
              <a:buFont typeface="Petrona"/>
              <a:buNone/>
            </a:pPr>
            <a:r>
              <a:rPr lang="en-US" sz="585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383</a:t>
            </a:r>
            <a:endParaRPr sz="5850" b="0" i="0" u="none" strike="noStrike" cap="none" dirty="0"/>
          </a:p>
        </p:txBody>
      </p:sp>
      <p:sp>
        <p:nvSpPr>
          <p:cNvPr id="70" name="Google Shape;70;p14"/>
          <p:cNvSpPr/>
          <p:nvPr/>
        </p:nvSpPr>
        <p:spPr>
          <a:xfrm>
            <a:off x="5298976" y="3970784"/>
            <a:ext cx="434351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Невостребованных</a:t>
            </a:r>
            <a:r>
              <a:rPr lang="en-US" sz="23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программ</a:t>
            </a:r>
            <a:endParaRPr sz="2300" b="0" i="0" u="none" strike="noStrike" cap="none" dirty="0"/>
          </a:p>
        </p:txBody>
      </p:sp>
      <p:sp>
        <p:nvSpPr>
          <p:cNvPr id="71" name="Google Shape;71;p14"/>
          <p:cNvSpPr/>
          <p:nvPr/>
        </p:nvSpPr>
        <p:spPr>
          <a:xfrm>
            <a:off x="3642792" y="4330824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Имеют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статус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"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активный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"</a:t>
            </a:r>
            <a:endParaRPr sz="1750" b="0" i="0" u="none" strike="noStrike" cap="none" dirty="0"/>
          </a:p>
        </p:txBody>
      </p:sp>
      <p:sp>
        <p:nvSpPr>
          <p:cNvPr id="72" name="Google Shape;72;p14"/>
          <p:cNvSpPr/>
          <p:nvPr/>
        </p:nvSpPr>
        <p:spPr>
          <a:xfrm>
            <a:off x="3714800" y="5338936"/>
            <a:ext cx="7556421" cy="7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5850"/>
              <a:buFont typeface="Petrona"/>
              <a:buNone/>
            </a:pPr>
            <a:r>
              <a:rPr lang="en-US" sz="585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0</a:t>
            </a:r>
            <a:endParaRPr sz="5850" b="0" i="0" u="none" strike="noStrike" cap="none" dirty="0"/>
          </a:p>
        </p:txBody>
      </p:sp>
      <p:sp>
        <p:nvSpPr>
          <p:cNvPr id="73" name="Google Shape;73;p14"/>
          <p:cNvSpPr/>
          <p:nvPr/>
        </p:nvSpPr>
        <p:spPr>
          <a:xfrm>
            <a:off x="5947048" y="6131024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Зачислений</a:t>
            </a:r>
            <a:endParaRPr sz="2300" b="0" i="0" u="none" strike="noStrike" cap="none" dirty="0"/>
          </a:p>
        </p:txBody>
      </p:sp>
      <p:sp>
        <p:nvSpPr>
          <p:cNvPr id="74" name="Google Shape;74;p14"/>
          <p:cNvSpPr/>
          <p:nvPr/>
        </p:nvSpPr>
        <p:spPr>
          <a:xfrm>
            <a:off x="3714800" y="6563072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Отсутствие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учащихся</a:t>
            </a:r>
            <a:endParaRPr sz="1750" b="0" i="0" u="none" strike="noStrike" cap="non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oat_of_Arms_of_Kovrov_(Vladimir_oblast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1482552" y="2458616"/>
            <a:ext cx="5904656" cy="148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ru-RU" sz="46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Топ-5 условий, важных для родителей</a:t>
            </a:r>
            <a:endParaRPr sz="4650" b="0" i="0" u="none" strike="noStrike" cap="none" dirty="0"/>
          </a:p>
        </p:txBody>
      </p:sp>
      <p:sp>
        <p:nvSpPr>
          <p:cNvPr id="94" name="Google Shape;94;p16"/>
          <p:cNvSpPr/>
          <p:nvPr/>
        </p:nvSpPr>
        <p:spPr>
          <a:xfrm>
            <a:off x="6220782" y="1018456"/>
            <a:ext cx="508397" cy="508397"/>
          </a:xfrm>
          <a:prstGeom prst="roundRect">
            <a:avLst>
              <a:gd name="adj" fmla="val 1867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042" y="1050246"/>
            <a:ext cx="355878" cy="44481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6955160" y="1018456"/>
            <a:ext cx="460851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6086"/>
              </a:lnSpc>
              <a:buClr>
                <a:srgbClr val="272525"/>
              </a:buClr>
              <a:buSzPts val="2300"/>
            </a:pPr>
            <a:r>
              <a:rPr lang="ru-RU" sz="2800" b="1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Удовлетворение ребенка</a:t>
            </a:r>
            <a:endParaRPr lang="ru-RU" sz="2800" dirty="0"/>
          </a:p>
        </p:txBody>
      </p:sp>
      <p:sp>
        <p:nvSpPr>
          <p:cNvPr id="97" name="Google Shape;97;p16"/>
          <p:cNvSpPr/>
          <p:nvPr/>
        </p:nvSpPr>
        <p:spPr>
          <a:xfrm>
            <a:off x="6955160" y="1524591"/>
            <a:ext cx="6827758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Радость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после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занятий</a:t>
            </a:r>
            <a:endParaRPr sz="1800" b="0" i="0" u="none" strike="noStrike" cap="none" dirty="0"/>
          </a:p>
        </p:txBody>
      </p:sp>
      <p:sp>
        <p:nvSpPr>
          <p:cNvPr id="98" name="Google Shape;98;p16"/>
          <p:cNvSpPr/>
          <p:nvPr/>
        </p:nvSpPr>
        <p:spPr>
          <a:xfrm>
            <a:off x="6220782" y="2366243"/>
            <a:ext cx="508397" cy="508397"/>
          </a:xfrm>
          <a:prstGeom prst="roundRect">
            <a:avLst>
              <a:gd name="adj" fmla="val 1867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042" y="2398033"/>
            <a:ext cx="355878" cy="44481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6955159" y="2366243"/>
            <a:ext cx="49518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8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Психологический комфорт</a:t>
            </a:r>
            <a:endParaRPr sz="2800" b="0" i="0" u="none" strike="noStrike" cap="none"/>
          </a:p>
        </p:txBody>
      </p:sp>
      <p:sp>
        <p:nvSpPr>
          <p:cNvPr id="101" name="Google Shape;101;p16"/>
          <p:cNvSpPr/>
          <p:nvPr/>
        </p:nvSpPr>
        <p:spPr>
          <a:xfrm>
            <a:off x="6955160" y="2872378"/>
            <a:ext cx="6827758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Хорошие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отношения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со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сверстниками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ru-RU" sz="18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педагогами</a:t>
            </a:r>
            <a:endParaRPr sz="18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6220782" y="3714031"/>
            <a:ext cx="508397" cy="508397"/>
          </a:xfrm>
          <a:prstGeom prst="roundRect">
            <a:avLst>
              <a:gd name="adj" fmla="val 1867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042" y="3745821"/>
            <a:ext cx="355878" cy="4448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6955159" y="3714031"/>
            <a:ext cx="377000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8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Удобное расписание</a:t>
            </a:r>
            <a:endParaRPr sz="2800" b="0" i="0" u="none" strike="noStrike" cap="none"/>
          </a:p>
        </p:txBody>
      </p:sp>
      <p:sp>
        <p:nvSpPr>
          <p:cNvPr id="105" name="Google Shape;105;p16"/>
          <p:cNvSpPr/>
          <p:nvPr/>
        </p:nvSpPr>
        <p:spPr>
          <a:xfrm>
            <a:off x="6955160" y="4220166"/>
            <a:ext cx="6827758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80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Режим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работы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подходит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семье</a:t>
            </a:r>
            <a:endParaRPr sz="1800" b="0" i="0" u="none" strike="noStrike" cap="none" dirty="0"/>
          </a:p>
        </p:txBody>
      </p:sp>
      <p:sp>
        <p:nvSpPr>
          <p:cNvPr id="106" name="Google Shape;106;p16"/>
          <p:cNvSpPr/>
          <p:nvPr/>
        </p:nvSpPr>
        <p:spPr>
          <a:xfrm>
            <a:off x="6220782" y="5061818"/>
            <a:ext cx="508397" cy="508397"/>
          </a:xfrm>
          <a:prstGeom prst="roundRect">
            <a:avLst>
              <a:gd name="adj" fmla="val 1867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7042" y="5093608"/>
            <a:ext cx="355878" cy="44481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6955160" y="5061818"/>
            <a:ext cx="372484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8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Безопасность</a:t>
            </a:r>
            <a:endParaRPr sz="2800" b="0" i="0" u="none" strike="noStrike" cap="none"/>
          </a:p>
        </p:txBody>
      </p:sp>
      <p:sp>
        <p:nvSpPr>
          <p:cNvPr id="109" name="Google Shape;109;p16"/>
          <p:cNvSpPr/>
          <p:nvPr/>
        </p:nvSpPr>
        <p:spPr>
          <a:xfrm>
            <a:off x="6955160" y="5567953"/>
            <a:ext cx="6827758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80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Защита жизни и здоровья ребенка</a:t>
            </a:r>
            <a:endParaRPr sz="1800" b="0" i="0" u="none" strike="noStrike" cap="none"/>
          </a:p>
        </p:txBody>
      </p:sp>
      <p:sp>
        <p:nvSpPr>
          <p:cNvPr id="19" name="Google Shape;94;p16"/>
          <p:cNvSpPr/>
          <p:nvPr/>
        </p:nvSpPr>
        <p:spPr>
          <a:xfrm>
            <a:off x="6230828" y="6387266"/>
            <a:ext cx="508397" cy="508397"/>
          </a:xfrm>
          <a:prstGeom prst="roundRect">
            <a:avLst>
              <a:gd name="adj" fmla="val 1867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95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088" y="6419056"/>
            <a:ext cx="355878" cy="444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96;p16"/>
          <p:cNvSpPr/>
          <p:nvPr/>
        </p:nvSpPr>
        <p:spPr>
          <a:xfrm>
            <a:off x="6955160" y="6275040"/>
            <a:ext cx="460851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6086"/>
              </a:lnSpc>
              <a:buClr>
                <a:srgbClr val="272525"/>
              </a:buClr>
              <a:buSzPts val="2300"/>
            </a:pPr>
            <a:r>
              <a:rPr lang="ru-RU" sz="2800" b="1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Результативность</a:t>
            </a:r>
            <a:endParaRPr lang="ru-RU" sz="2800" dirty="0"/>
          </a:p>
        </p:txBody>
      </p:sp>
      <p:sp>
        <p:nvSpPr>
          <p:cNvPr id="22" name="Google Shape;105;p16"/>
          <p:cNvSpPr/>
          <p:nvPr/>
        </p:nvSpPr>
        <p:spPr>
          <a:xfrm>
            <a:off x="6955160" y="6851104"/>
            <a:ext cx="6827758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ru-RU" sz="18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Наличие образовательного результата</a:t>
            </a:r>
            <a:endParaRPr sz="18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Coat_of_Arms_of_Kovrov_(Vladimir_oblast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258416" y="442392"/>
            <a:ext cx="13093541" cy="53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0"/>
              <a:buFont typeface="Petrona"/>
              <a:buNone/>
            </a:pPr>
            <a:r>
              <a:rPr lang="en-US" sz="33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Трудности</a:t>
            </a:r>
            <a:r>
              <a:rPr lang="en-US" sz="33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33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родителей</a:t>
            </a:r>
            <a:r>
              <a:rPr lang="en-US" sz="33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33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при</a:t>
            </a:r>
            <a:r>
              <a:rPr lang="en-US" sz="33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33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использовании</a:t>
            </a:r>
            <a:r>
              <a:rPr lang="en-US" sz="33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33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сертификата</a:t>
            </a:r>
            <a:r>
              <a:rPr lang="en-US" sz="33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ПФДО</a:t>
            </a:r>
            <a:endParaRPr sz="3350" b="0" i="0" u="none" strike="noStrike" cap="none" dirty="0"/>
          </a:p>
        </p:txBody>
      </p:sp>
      <p:pic>
        <p:nvPicPr>
          <p:cNvPr id="57" name="Google Shape;57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48" y="1320641"/>
            <a:ext cx="13479304" cy="6908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28242" y="20985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itchFamily="2" charset="-79"/>
              </a:rPr>
              <a:t>35,8%</a:t>
            </a:r>
            <a:endParaRPr lang="ru-RU" sz="3600" dirty="0"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344" y="35387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itchFamily="2" charset="-79"/>
              </a:rPr>
              <a:t>20,3%</a:t>
            </a:r>
            <a:endParaRPr lang="ru-RU" sz="3600" dirty="0"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3072" y="50509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itchFamily="2" charset="-79"/>
              </a:rPr>
              <a:t>9,6%</a:t>
            </a:r>
            <a:endParaRPr lang="ru-RU" sz="3600" dirty="0"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984" y="64910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itchFamily="2" charset="-79"/>
              </a:rPr>
              <a:t>6%</a:t>
            </a:r>
            <a:endParaRPr lang="ru-RU" sz="3600" dirty="0">
              <a:cs typeface="Aharoni" pitchFamily="2" charset="-79"/>
            </a:endParaRPr>
          </a:p>
        </p:txBody>
      </p:sp>
      <p:pic>
        <p:nvPicPr>
          <p:cNvPr id="9" name="Рисунок 8" descr="Coat_of_Arms_of_Kovrov_(Vladimir_oblast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258416" y="442392"/>
            <a:ext cx="1209734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0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50"/>
              <a:buFont typeface="Petrona"/>
              <a:buNone/>
            </a:pPr>
            <a:r>
              <a:rPr lang="ru-RU" sz="41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Качественные показатели удовлетворенности родителей </a:t>
            </a:r>
            <a:r>
              <a:rPr lang="ru-RU" sz="4150" b="1" dirty="0" smtClean="0">
                <a:latin typeface="Petrona"/>
                <a:ea typeface="Petrona"/>
                <a:cs typeface="Petrona"/>
                <a:sym typeface="Petrona"/>
              </a:rPr>
              <a:t>ДО</a:t>
            </a:r>
            <a:endParaRPr sz="4150" b="0" i="0" u="none" strike="noStrike" cap="none" dirty="0"/>
          </a:p>
        </p:txBody>
      </p:sp>
      <p:pic>
        <p:nvPicPr>
          <p:cNvPr id="147" name="Google Shape;147;p18" descr="preencoded.png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354586" y="1613416"/>
            <a:ext cx="1309092" cy="117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864" y="2169200"/>
            <a:ext cx="282535" cy="3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4794920" y="1738536"/>
            <a:ext cx="4674642" cy="38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3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50"/>
              <a:buFont typeface="Petrona"/>
              <a:buNone/>
            </a:pPr>
            <a:r>
              <a:rPr lang="en-US" sz="24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Разнообразие</a:t>
            </a:r>
            <a:r>
              <a:rPr lang="en-US" sz="24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24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занятий</a:t>
            </a:r>
            <a:endParaRPr sz="2400" b="0" i="0" u="none" strike="noStrike" cap="none" dirty="0"/>
          </a:p>
        </p:txBody>
      </p:sp>
      <p:sp>
        <p:nvSpPr>
          <p:cNvPr id="150" name="Google Shape;150;p18"/>
          <p:cNvSpPr/>
          <p:nvPr/>
        </p:nvSpPr>
        <p:spPr>
          <a:xfrm>
            <a:off x="4864537" y="2264331"/>
            <a:ext cx="2962989" cy="3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33,9%</a:t>
            </a:r>
            <a:endParaRPr sz="1800" b="0" i="0" u="none" strike="noStrike" cap="none" dirty="0"/>
          </a:p>
        </p:txBody>
      </p:sp>
      <p:sp>
        <p:nvSpPr>
          <p:cNvPr id="151" name="Google Shape;151;p18"/>
          <p:cNvSpPr/>
          <p:nvPr/>
        </p:nvSpPr>
        <p:spPr>
          <a:xfrm>
            <a:off x="4713803" y="2802017"/>
            <a:ext cx="9163288" cy="11430"/>
          </a:xfrm>
          <a:prstGeom prst="roundRect">
            <a:avLst>
              <a:gd name="adj" fmla="val 738279"/>
            </a:avLst>
          </a:prstGeom>
          <a:solidFill>
            <a:srgbClr val="B2D4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18" descr="preencoded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699980" y="2836664"/>
            <a:ext cx="2618303" cy="117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7745" y="3246596"/>
            <a:ext cx="282535" cy="3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5340887" y="2961784"/>
            <a:ext cx="5268036" cy="38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3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50"/>
              <a:buFont typeface="Petrona"/>
              <a:buNone/>
            </a:pPr>
            <a:r>
              <a:rPr lang="en-US" sz="24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Современные программы</a:t>
            </a:r>
            <a:endParaRPr sz="2400" b="0" i="0" u="none" strike="noStrike" cap="none"/>
          </a:p>
        </p:txBody>
      </p:sp>
      <p:sp>
        <p:nvSpPr>
          <p:cNvPr id="155" name="Google Shape;155;p18"/>
          <p:cNvSpPr/>
          <p:nvPr/>
        </p:nvSpPr>
        <p:spPr>
          <a:xfrm>
            <a:off x="5519142" y="3487579"/>
            <a:ext cx="3339108" cy="3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12,1%</a:t>
            </a:r>
            <a:endParaRPr sz="1800" b="0" i="0" u="none" strike="noStrike" cap="none" dirty="0"/>
          </a:p>
        </p:txBody>
      </p:sp>
      <p:sp>
        <p:nvSpPr>
          <p:cNvPr id="156" name="Google Shape;156;p18"/>
          <p:cNvSpPr/>
          <p:nvPr/>
        </p:nvSpPr>
        <p:spPr>
          <a:xfrm>
            <a:off x="5368409" y="4025265"/>
            <a:ext cx="8508683" cy="11430"/>
          </a:xfrm>
          <a:prstGeom prst="roundRect">
            <a:avLst>
              <a:gd name="adj" fmla="val 738279"/>
            </a:avLst>
          </a:prstGeom>
          <a:solidFill>
            <a:srgbClr val="B2D4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18" descr="preencoded.png"/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045375" y="4059912"/>
            <a:ext cx="3927515" cy="117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67745" y="4469844"/>
            <a:ext cx="282535" cy="3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>
            <a:off x="5827052" y="4185033"/>
            <a:ext cx="6188086" cy="38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3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50"/>
              <a:buFont typeface="Petrona"/>
              <a:buNone/>
            </a:pPr>
            <a:r>
              <a:rPr lang="en-US" sz="24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Улучшение качества обучения</a:t>
            </a:r>
            <a:endParaRPr sz="2400" b="0" i="0" u="none" strike="noStrike" cap="none"/>
          </a:p>
        </p:txBody>
      </p:sp>
      <p:sp>
        <p:nvSpPr>
          <p:cNvPr id="160" name="Google Shape;160;p18"/>
          <p:cNvSpPr/>
          <p:nvPr/>
        </p:nvSpPr>
        <p:spPr>
          <a:xfrm>
            <a:off x="6173748" y="4710827"/>
            <a:ext cx="3922276" cy="3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9,1%</a:t>
            </a:r>
            <a:endParaRPr sz="1800" b="0" i="0" u="none" strike="noStrike" cap="none" dirty="0"/>
          </a:p>
        </p:txBody>
      </p:sp>
      <p:sp>
        <p:nvSpPr>
          <p:cNvPr id="161" name="Google Shape;161;p18"/>
          <p:cNvSpPr/>
          <p:nvPr/>
        </p:nvSpPr>
        <p:spPr>
          <a:xfrm>
            <a:off x="6023015" y="5248513"/>
            <a:ext cx="7854077" cy="11430"/>
          </a:xfrm>
          <a:prstGeom prst="roundRect">
            <a:avLst>
              <a:gd name="adj" fmla="val 738279"/>
            </a:avLst>
          </a:prstGeom>
          <a:solidFill>
            <a:srgbClr val="B2D4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8" descr="preencoded.png"/>
          <p:cNvPicPr preferRelativeResize="0"/>
          <p:nvPr/>
        </p:nvPicPr>
        <p:blipFill rotWithShape="1">
          <a:blip r:embed="rId9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390769" y="5283160"/>
            <a:ext cx="5236607" cy="117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67745" y="5693093"/>
            <a:ext cx="282535" cy="3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/>
          <p:nvPr/>
        </p:nvSpPr>
        <p:spPr>
          <a:xfrm>
            <a:off x="6461454" y="5408281"/>
            <a:ext cx="6297786" cy="38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3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50"/>
              <a:buFont typeface="Petrona"/>
              <a:buNone/>
            </a:pPr>
            <a:r>
              <a:rPr lang="en-US" sz="24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Территориальная доступность</a:t>
            </a:r>
            <a:endParaRPr sz="2400" b="0" i="0" u="none" strike="noStrike" cap="none"/>
          </a:p>
        </p:txBody>
      </p:sp>
      <p:sp>
        <p:nvSpPr>
          <p:cNvPr id="165" name="Google Shape;165;p18"/>
          <p:cNvSpPr/>
          <p:nvPr/>
        </p:nvSpPr>
        <p:spPr>
          <a:xfrm>
            <a:off x="6828234" y="5934075"/>
            <a:ext cx="3991808" cy="3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None/>
            </a:pPr>
            <a:r>
              <a:rPr lang="en-US" sz="180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3,2%</a:t>
            </a:r>
            <a:endParaRPr sz="1800" b="0" i="0" u="none" strike="noStrike" cap="none"/>
          </a:p>
        </p:txBody>
      </p:sp>
      <p:sp>
        <p:nvSpPr>
          <p:cNvPr id="166" name="Google Shape;166;p18"/>
          <p:cNvSpPr/>
          <p:nvPr/>
        </p:nvSpPr>
        <p:spPr>
          <a:xfrm>
            <a:off x="6677501" y="6471761"/>
            <a:ext cx="7199590" cy="11430"/>
          </a:xfrm>
          <a:prstGeom prst="roundRect">
            <a:avLst>
              <a:gd name="adj" fmla="val 738279"/>
            </a:avLst>
          </a:prstGeom>
          <a:solidFill>
            <a:srgbClr val="B2D4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18" descr="preencoded.png"/>
          <p:cNvPicPr preferRelativeResize="0"/>
          <p:nvPr/>
        </p:nvPicPr>
        <p:blipFill rotWithShape="1">
          <a:blip r:embed="rId11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36163" y="6506408"/>
            <a:ext cx="6545818" cy="117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67745" y="6916341"/>
            <a:ext cx="282535" cy="3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/>
          <p:nvPr/>
        </p:nvSpPr>
        <p:spPr>
          <a:xfrm>
            <a:off x="7322399" y="6631529"/>
            <a:ext cx="5170734" cy="38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3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50"/>
              <a:buFont typeface="Petrona"/>
              <a:buNone/>
            </a:pPr>
            <a:r>
              <a:rPr lang="en-US" sz="24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Финансовая доступность</a:t>
            </a:r>
            <a:endParaRPr sz="2400" b="0" i="0" u="none" strike="noStrike" cap="none"/>
          </a:p>
        </p:txBody>
      </p:sp>
      <p:sp>
        <p:nvSpPr>
          <p:cNvPr id="170" name="Google Shape;170;p18"/>
          <p:cNvSpPr/>
          <p:nvPr/>
        </p:nvSpPr>
        <p:spPr>
          <a:xfrm>
            <a:off x="7482840" y="7157323"/>
            <a:ext cx="3277433" cy="3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None/>
            </a:pPr>
            <a:r>
              <a:rPr lang="en-US" sz="180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2,8%</a:t>
            </a:r>
            <a:endParaRPr sz="1800" b="0" i="0" u="none" strike="noStrike" cap="none"/>
          </a:p>
        </p:txBody>
      </p:sp>
      <p:sp>
        <p:nvSpPr>
          <p:cNvPr id="27" name="Прямоугольник 26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Coat_of_Arms_of_Kovrov_(Vladimir_oblast)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77;p19"/>
          <p:cNvSpPr/>
          <p:nvPr/>
        </p:nvSpPr>
        <p:spPr>
          <a:xfrm>
            <a:off x="6883152" y="0"/>
            <a:ext cx="4968552" cy="662344"/>
          </a:xfrm>
          <a:prstGeom prst="roundRect">
            <a:avLst>
              <a:gd name="adj" fmla="val 719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793790" y="861893"/>
            <a:ext cx="13042821" cy="148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ru-RU" sz="4650" b="1" dirty="0" smtClean="0">
                <a:latin typeface="Petrona"/>
                <a:ea typeface="Petrona"/>
                <a:cs typeface="Petrona"/>
                <a:sym typeface="Petrona"/>
              </a:rPr>
              <a:t>Н</a:t>
            </a:r>
            <a:r>
              <a:rPr lang="en-US" sz="4650" b="1" i="0" u="none" strike="noStrike" cap="none" dirty="0" err="1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евостребованные</a:t>
            </a:r>
            <a:r>
              <a:rPr lang="en-US" sz="46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46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программы</a:t>
            </a:r>
            <a:endParaRPr sz="4650" b="0" i="0" u="none" strike="noStrike" cap="none" dirty="0"/>
          </a:p>
        </p:txBody>
      </p:sp>
      <p:sp>
        <p:nvSpPr>
          <p:cNvPr id="177" name="Google Shape;177;p19"/>
          <p:cNvSpPr/>
          <p:nvPr/>
        </p:nvSpPr>
        <p:spPr>
          <a:xfrm>
            <a:off x="793790" y="2804041"/>
            <a:ext cx="2173724" cy="1324689"/>
          </a:xfrm>
          <a:prstGeom prst="roundRect">
            <a:avLst>
              <a:gd name="adj" fmla="val 719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1167" y="3267075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/>
          <p:nvPr/>
        </p:nvSpPr>
        <p:spPr>
          <a:xfrm>
            <a:off x="3194328" y="3030855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Анализ причин</a:t>
            </a:r>
            <a:endParaRPr sz="2300" b="0" i="0" u="none" strike="noStrike" cap="none"/>
          </a:p>
        </p:txBody>
      </p:sp>
      <p:sp>
        <p:nvSpPr>
          <p:cNvPr id="180" name="Google Shape;180;p19"/>
          <p:cNvSpPr/>
          <p:nvPr/>
        </p:nvSpPr>
        <p:spPr>
          <a:xfrm>
            <a:off x="3194328" y="3539014"/>
            <a:ext cx="5313164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Выявление факторов низкой востребованности</a:t>
            </a:r>
            <a:endParaRPr sz="1750" b="0" i="0" u="none" strike="noStrike" cap="none"/>
          </a:p>
        </p:txBody>
      </p:sp>
      <p:sp>
        <p:nvSpPr>
          <p:cNvPr id="181" name="Google Shape;181;p19"/>
          <p:cNvSpPr/>
          <p:nvPr/>
        </p:nvSpPr>
        <p:spPr>
          <a:xfrm>
            <a:off x="3080861" y="411349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793790" y="4242078"/>
            <a:ext cx="4347567" cy="1324689"/>
          </a:xfrm>
          <a:prstGeom prst="roundRect">
            <a:avLst>
              <a:gd name="adj" fmla="val 719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8089" y="4705112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/>
          <p:nvPr/>
        </p:nvSpPr>
        <p:spPr>
          <a:xfrm>
            <a:off x="5254704" y="5551527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793790" y="5680115"/>
            <a:ext cx="6521410" cy="1687592"/>
          </a:xfrm>
          <a:prstGeom prst="roundRect">
            <a:avLst>
              <a:gd name="adj" fmla="val 5645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1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5011" y="6324600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/>
          <p:nvPr/>
        </p:nvSpPr>
        <p:spPr>
          <a:xfrm>
            <a:off x="5298976" y="5050904"/>
            <a:ext cx="8280920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Слияние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схожих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направлений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увеличения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участников</a:t>
            </a:r>
            <a:endParaRPr sz="1750" b="0" i="0" u="none" strike="noStrike" cap="none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55160" y="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Petrona"/>
                <a:ea typeface="Petrona"/>
                <a:cs typeface="Petrona"/>
                <a:sym typeface="Petrona"/>
              </a:rPr>
              <a:t>Проблемы</a:t>
            </a:r>
            <a:r>
              <a:rPr lang="en-US" sz="3600" b="1" dirty="0" smtClean="0">
                <a:latin typeface="Petrona"/>
                <a:ea typeface="Petrona"/>
                <a:cs typeface="Petrona"/>
                <a:sym typeface="Petrona"/>
              </a:rPr>
              <a:t> и </a:t>
            </a:r>
            <a:r>
              <a:rPr lang="en-US" sz="3600" b="1" dirty="0" err="1" smtClean="0">
                <a:latin typeface="Petrona"/>
                <a:ea typeface="Petrona"/>
                <a:cs typeface="Petrona"/>
                <a:sym typeface="Petrona"/>
              </a:rPr>
              <a:t>решения</a:t>
            </a:r>
            <a:r>
              <a:rPr lang="en-US" sz="3600" b="1" dirty="0" smtClean="0">
                <a:latin typeface="Petrona"/>
                <a:ea typeface="Petrona"/>
                <a:cs typeface="Petrona"/>
                <a:sym typeface="Petrona"/>
              </a:rPr>
              <a:t> 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Coat_of_Arms_of_Kovrov_(Vladimir_oblast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  <p:sp>
        <p:nvSpPr>
          <p:cNvPr id="22" name="Google Shape;189;p19"/>
          <p:cNvSpPr/>
          <p:nvPr/>
        </p:nvSpPr>
        <p:spPr>
          <a:xfrm>
            <a:off x="5298976" y="4618856"/>
            <a:ext cx="3527703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Объединение</a:t>
            </a:r>
            <a:r>
              <a:rPr lang="en-US" sz="23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программ</a:t>
            </a:r>
            <a:endParaRPr sz="2300" b="0" i="0" u="none" strike="noStrike" cap="none" dirty="0"/>
          </a:p>
        </p:txBody>
      </p:sp>
      <p:sp>
        <p:nvSpPr>
          <p:cNvPr id="23" name="Google Shape;184;p19"/>
          <p:cNvSpPr/>
          <p:nvPr/>
        </p:nvSpPr>
        <p:spPr>
          <a:xfrm>
            <a:off x="7531224" y="5987008"/>
            <a:ext cx="3489008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ru-RU" sz="2300" b="1" i="0" u="none" strike="noStrike" cap="none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Продвижение </a:t>
            </a:r>
            <a:endParaRPr sz="2300" b="0" i="0" u="none" strike="noStrike" cap="none" dirty="0"/>
          </a:p>
        </p:txBody>
      </p:sp>
      <p:sp>
        <p:nvSpPr>
          <p:cNvPr id="24" name="Google Shape;185;p19"/>
          <p:cNvSpPr/>
          <p:nvPr/>
        </p:nvSpPr>
        <p:spPr>
          <a:xfrm>
            <a:off x="7531224" y="6419056"/>
            <a:ext cx="5753695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ru-RU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Создание положительного имиджа</a:t>
            </a:r>
            <a:endParaRPr sz="1750" b="0" i="0" u="none" strike="noStrike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762472" y="730424"/>
            <a:ext cx="7667149" cy="138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2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0"/>
              <a:buFont typeface="Petrona"/>
              <a:buNone/>
            </a:pPr>
            <a:r>
              <a:rPr lang="en-US" sz="4350" b="1" i="0" u="none" strike="noStrike" cap="none" dirty="0" err="1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Информационная</a:t>
            </a:r>
            <a:r>
              <a:rPr lang="en-US" sz="4350" b="1" i="0" u="none" strike="noStrike" cap="none" dirty="0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43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поддержка</a:t>
            </a:r>
            <a:r>
              <a:rPr lang="en-US" sz="43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4350" b="1" i="0" u="none" strike="noStrike" cap="none" dirty="0" err="1" smtClean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родителей</a:t>
            </a:r>
            <a:endParaRPr sz="4350" b="0" i="0" u="none" strike="noStrike" cap="none" dirty="0"/>
          </a:p>
        </p:txBody>
      </p:sp>
      <p:pic>
        <p:nvPicPr>
          <p:cNvPr id="198" name="Google Shape;198;p20" descr="preencoded.png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38427" y="3001556"/>
            <a:ext cx="1032158" cy="1569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/>
          <p:nvPr/>
        </p:nvSpPr>
        <p:spPr>
          <a:xfrm>
            <a:off x="2130624" y="2962672"/>
            <a:ext cx="4485213" cy="34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50"/>
              <a:buFont typeface="Petrona"/>
              <a:buNone/>
            </a:pPr>
            <a:r>
              <a:rPr lang="en-US" sz="28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Информационная</a:t>
            </a:r>
            <a:r>
              <a:rPr lang="en-US" sz="28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28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кампания</a:t>
            </a:r>
            <a:endParaRPr sz="2800" b="0" i="0" u="none" strike="noStrike" cap="none" dirty="0"/>
          </a:p>
        </p:txBody>
      </p:sp>
      <p:sp>
        <p:nvSpPr>
          <p:cNvPr id="200" name="Google Shape;200;p20"/>
          <p:cNvSpPr/>
          <p:nvPr/>
        </p:nvSpPr>
        <p:spPr>
          <a:xfrm>
            <a:off x="7459216" y="2890664"/>
            <a:ext cx="6295668" cy="67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50"/>
              <a:buFont typeface="Inter"/>
              <a:buNone/>
            </a:pP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Использование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социальных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сетей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СМИ,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встреч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с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родителями</a:t>
            </a:r>
            <a:endParaRPr sz="2400" b="0" i="0" u="none" strike="noStrike" cap="none" dirty="0"/>
          </a:p>
        </p:txBody>
      </p:sp>
      <p:pic>
        <p:nvPicPr>
          <p:cNvPr id="204" name="Google Shape;204;p20" descr="preencoded.png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38426" y="4513723"/>
            <a:ext cx="1032158" cy="126599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/>
          <p:nvPr/>
        </p:nvSpPr>
        <p:spPr>
          <a:xfrm>
            <a:off x="2130624" y="4474840"/>
            <a:ext cx="4032447" cy="34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50"/>
              <a:buFont typeface="Petrona"/>
              <a:buNone/>
            </a:pPr>
            <a:r>
              <a:rPr lang="en-US" sz="28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Продвижение</a:t>
            </a:r>
            <a:r>
              <a:rPr lang="en-US" sz="28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навигатор</a:t>
            </a:r>
            <a:r>
              <a:rPr lang="ru-RU" sz="2800" b="1" i="0" u="none" strike="noStrike" cap="none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а</a:t>
            </a:r>
            <a:r>
              <a:rPr lang="en-US" sz="2800" b="1" i="0" u="none" strike="noStrike" cap="none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28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ДОД</a:t>
            </a:r>
            <a:endParaRPr sz="2800" b="0" i="0" u="none" strike="noStrike" cap="none" dirty="0"/>
          </a:p>
        </p:txBody>
      </p:sp>
      <p:sp>
        <p:nvSpPr>
          <p:cNvPr id="206" name="Google Shape;206;p20"/>
          <p:cNvSpPr/>
          <p:nvPr/>
        </p:nvSpPr>
        <p:spPr>
          <a:xfrm>
            <a:off x="7459215" y="4375432"/>
            <a:ext cx="6295668" cy="33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50"/>
              <a:buFont typeface="Inter"/>
              <a:buNone/>
            </a:pP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Через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популярные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платформы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мессенджеры</a:t>
            </a:r>
            <a:endParaRPr sz="2400" b="0" i="0" u="none" strike="noStrike" cap="none" dirty="0"/>
          </a:p>
        </p:txBody>
      </p:sp>
      <p:pic>
        <p:nvPicPr>
          <p:cNvPr id="207" name="Google Shape;207;p20" descr="preencoded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38426" y="5779715"/>
            <a:ext cx="1032158" cy="126599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2130624" y="5740832"/>
            <a:ext cx="3210132" cy="34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50"/>
              <a:buFont typeface="Petrona"/>
              <a:buNone/>
            </a:pPr>
            <a:r>
              <a:rPr lang="en-US" sz="28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Горячая линия</a:t>
            </a:r>
            <a:endParaRPr sz="2800" b="0" i="0" u="none" strike="noStrike" cap="none"/>
          </a:p>
        </p:txBody>
      </p:sp>
      <p:sp>
        <p:nvSpPr>
          <p:cNvPr id="209" name="Google Shape;209;p20"/>
          <p:cNvSpPr/>
          <p:nvPr/>
        </p:nvSpPr>
        <p:spPr>
          <a:xfrm>
            <a:off x="7459215" y="5671576"/>
            <a:ext cx="6295668" cy="33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50"/>
              <a:buFont typeface="Inter"/>
              <a:buNone/>
            </a:pP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Помощь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выборе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программ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решении</a:t>
            </a:r>
            <a:r>
              <a:rPr lang="en-US" sz="24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вопросов</a:t>
            </a:r>
            <a:endParaRPr sz="2400" b="0" i="0" u="none" strike="noStrike" cap="none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659016" y="325070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59015" y="480748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9015" y="603161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Coat_of_Arms_of_Kovrov_(Vladimir_oblast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  <p:sp>
        <p:nvSpPr>
          <p:cNvPr id="28" name="Google Shape;177;p19"/>
          <p:cNvSpPr/>
          <p:nvPr/>
        </p:nvSpPr>
        <p:spPr>
          <a:xfrm>
            <a:off x="6883152" y="0"/>
            <a:ext cx="4968552" cy="662344"/>
          </a:xfrm>
          <a:prstGeom prst="roundRect">
            <a:avLst>
              <a:gd name="adj" fmla="val 719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Прямоугольник 28"/>
          <p:cNvSpPr/>
          <p:nvPr/>
        </p:nvSpPr>
        <p:spPr>
          <a:xfrm>
            <a:off x="6955160" y="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Petrona"/>
                <a:ea typeface="Petrona"/>
                <a:cs typeface="Petrona"/>
                <a:sym typeface="Petrona"/>
              </a:rPr>
              <a:t>Проблемы</a:t>
            </a:r>
            <a:r>
              <a:rPr lang="en-US" sz="3600" b="1" dirty="0" smtClean="0">
                <a:latin typeface="Petrona"/>
                <a:ea typeface="Petrona"/>
                <a:cs typeface="Petrona"/>
                <a:sym typeface="Petrona"/>
              </a:rPr>
              <a:t> и </a:t>
            </a:r>
            <a:r>
              <a:rPr lang="en-US" sz="3600" b="1" dirty="0" err="1" smtClean="0">
                <a:latin typeface="Petrona"/>
                <a:ea typeface="Petrona"/>
                <a:cs typeface="Petrona"/>
                <a:sym typeface="Petrona"/>
              </a:rPr>
              <a:t>решения</a:t>
            </a:r>
            <a:r>
              <a:rPr lang="en-US" sz="3600" b="1" dirty="0" smtClean="0">
                <a:latin typeface="Petrona"/>
                <a:ea typeface="Petrona"/>
                <a:cs typeface="Petrona"/>
                <a:sym typeface="Petrona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>
            <a:off x="906488" y="1954560"/>
            <a:ext cx="10606683" cy="7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en-US" sz="46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Решение</a:t>
            </a:r>
            <a:r>
              <a:rPr lang="en-US" sz="46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46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возрастной</a:t>
            </a:r>
            <a:r>
              <a:rPr lang="en-US" sz="46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4650" b="1" i="0" u="none" strike="noStrike" cap="none" dirty="0" err="1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диспропорции</a:t>
            </a:r>
            <a:endParaRPr sz="4650" b="0" i="0" u="none" strike="noStrike" cap="none" dirty="0"/>
          </a:p>
        </p:txBody>
      </p:sp>
      <p:sp>
        <p:nvSpPr>
          <p:cNvPr id="217" name="Google Shape;217;p21"/>
          <p:cNvSpPr/>
          <p:nvPr/>
        </p:nvSpPr>
        <p:spPr>
          <a:xfrm>
            <a:off x="752331" y="3250704"/>
            <a:ext cx="6408063" cy="2664296"/>
          </a:xfrm>
          <a:prstGeom prst="roundRect">
            <a:avLst>
              <a:gd name="adj" fmla="val 4327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986765" y="3485138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Проблема</a:t>
            </a:r>
            <a:r>
              <a:rPr lang="en-US" sz="23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5-7 </a:t>
            </a: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лет</a:t>
            </a:r>
            <a:endParaRPr sz="2300" b="0" i="0" u="none" strike="noStrike" cap="none" dirty="0"/>
          </a:p>
        </p:txBody>
      </p:sp>
      <p:sp>
        <p:nvSpPr>
          <p:cNvPr id="219" name="Google Shape;219;p21"/>
          <p:cNvSpPr/>
          <p:nvPr/>
        </p:nvSpPr>
        <p:spPr>
          <a:xfrm>
            <a:off x="986765" y="3993297"/>
            <a:ext cx="5939195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Отсутствие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сертификатов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ПФДО у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младших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детей</a:t>
            </a:r>
            <a:endParaRPr sz="1750" b="0" i="0" u="none" strike="noStrike" cap="none" dirty="0"/>
          </a:p>
        </p:txBody>
      </p:sp>
      <p:sp>
        <p:nvSpPr>
          <p:cNvPr id="220" name="Google Shape;220;p21"/>
          <p:cNvSpPr/>
          <p:nvPr/>
        </p:nvSpPr>
        <p:spPr>
          <a:xfrm>
            <a:off x="986765" y="4492288"/>
            <a:ext cx="5939195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Решение</a:t>
            </a:r>
            <a:r>
              <a:rPr lang="en-US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ru-RU" sz="175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акцент</a:t>
            </a:r>
            <a:r>
              <a:rPr lang="ru-RU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на </a:t>
            </a:r>
            <a:r>
              <a:rPr lang="en-US" sz="1750" b="0" i="0" u="none" strike="noStrike" cap="none" dirty="0" err="1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выдач</a:t>
            </a:r>
            <a:r>
              <a:rPr lang="ru-RU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</a:t>
            </a:r>
            <a:r>
              <a:rPr lang="en-US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сертификатов</a:t>
            </a:r>
            <a:r>
              <a:rPr lang="ru-RU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в ОО</a:t>
            </a:r>
            <a:r>
              <a:rPr lang="en-US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улучшение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информирования</a:t>
            </a:r>
            <a:endParaRPr sz="1750" b="0" i="0" u="none" strike="noStrike" cap="none" dirty="0"/>
          </a:p>
        </p:txBody>
      </p:sp>
      <p:sp>
        <p:nvSpPr>
          <p:cNvPr id="221" name="Google Shape;221;p21"/>
          <p:cNvSpPr/>
          <p:nvPr/>
        </p:nvSpPr>
        <p:spPr>
          <a:xfrm>
            <a:off x="7387208" y="3250704"/>
            <a:ext cx="6408063" cy="2664296"/>
          </a:xfrm>
          <a:prstGeom prst="roundRect">
            <a:avLst>
              <a:gd name="adj" fmla="val 4327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7621642" y="3485138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Проблема</a:t>
            </a:r>
            <a:r>
              <a:rPr lang="en-US" sz="23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2300" b="1" i="0" u="none" strike="noStrike" cap="none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1</a:t>
            </a:r>
            <a:r>
              <a:rPr lang="ru-RU" sz="2300" b="1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5</a:t>
            </a:r>
            <a:r>
              <a:rPr lang="en-US" sz="2300" b="1" i="0" u="none" strike="noStrike" cap="none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-1</a:t>
            </a:r>
            <a:r>
              <a:rPr lang="ru-RU" sz="2300" b="1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7</a:t>
            </a:r>
            <a:r>
              <a:rPr lang="en-US" sz="2300" b="1" i="0" u="none" strike="noStrike" cap="none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 </a:t>
            </a:r>
            <a:r>
              <a:rPr lang="en-US" sz="2300" b="1" i="0" u="none" strike="noStrike" cap="none" dirty="0" err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лет</a:t>
            </a:r>
            <a:endParaRPr sz="2300" b="0" i="0" u="none" strike="noStrike" cap="none" dirty="0"/>
          </a:p>
        </p:txBody>
      </p:sp>
      <p:sp>
        <p:nvSpPr>
          <p:cNvPr id="223" name="Google Shape;223;p21"/>
          <p:cNvSpPr/>
          <p:nvPr/>
        </p:nvSpPr>
        <p:spPr>
          <a:xfrm>
            <a:off x="7621642" y="3993297"/>
            <a:ext cx="5939195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Снижение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интереса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старших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школьников</a:t>
            </a:r>
            <a:endParaRPr sz="1750" b="0" i="0" u="none" strike="noStrike" cap="none" dirty="0"/>
          </a:p>
        </p:txBody>
      </p:sp>
      <p:sp>
        <p:nvSpPr>
          <p:cNvPr id="224" name="Google Shape;224;p21"/>
          <p:cNvSpPr/>
          <p:nvPr/>
        </p:nvSpPr>
        <p:spPr>
          <a:xfrm>
            <a:off x="7621642" y="4492288"/>
            <a:ext cx="5939195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Решение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совместные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проекты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с </a:t>
            </a:r>
            <a:r>
              <a:rPr lang="ru-RU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колледжами в рамках сетевого взаимодействия</a:t>
            </a:r>
            <a:r>
              <a:rPr lang="en-US" sz="1750" b="0" i="0" u="none" strike="noStrike" cap="none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программы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базе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профессиональных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50" b="0" i="0" u="none" strike="noStrike" cap="none" dirty="0" err="1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учреждений</a:t>
            </a:r>
            <a:endParaRPr sz="1750" b="0" i="0" u="none" strike="noStrike" cap="none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274640" y="7427168"/>
            <a:ext cx="950505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3066728" y="6131024"/>
            <a:ext cx="8115869" cy="1124643"/>
          </a:xfrm>
          <a:custGeom>
            <a:avLst/>
            <a:gdLst>
              <a:gd name="connsiteX0" fmla="*/ 0 w 8115869"/>
              <a:gd name="connsiteY0" fmla="*/ 1628633 h 1844723"/>
              <a:gd name="connsiteX1" fmla="*/ 1446663 w 8115869"/>
              <a:gd name="connsiteY1" fmla="*/ 1628633 h 1844723"/>
              <a:gd name="connsiteX2" fmla="*/ 3057099 w 8115869"/>
              <a:gd name="connsiteY2" fmla="*/ 332095 h 1844723"/>
              <a:gd name="connsiteX3" fmla="*/ 4763069 w 8115869"/>
              <a:gd name="connsiteY3" fmla="*/ 209266 h 1844723"/>
              <a:gd name="connsiteX4" fmla="*/ 6359857 w 8115869"/>
              <a:gd name="connsiteY4" fmla="*/ 1587689 h 1844723"/>
              <a:gd name="connsiteX5" fmla="*/ 7861111 w 8115869"/>
              <a:gd name="connsiteY5" fmla="*/ 1574042 h 1844723"/>
              <a:gd name="connsiteX6" fmla="*/ 7888406 w 8115869"/>
              <a:gd name="connsiteY6" fmla="*/ 1574042 h 1844723"/>
              <a:gd name="connsiteX7" fmla="*/ 7956645 w 8115869"/>
              <a:gd name="connsiteY7" fmla="*/ 1587689 h 1844723"/>
              <a:gd name="connsiteX8" fmla="*/ 7929350 w 8115869"/>
              <a:gd name="connsiteY8" fmla="*/ 1574042 h 1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5869" h="1844723">
                <a:moveTo>
                  <a:pt x="0" y="1628633"/>
                </a:moveTo>
                <a:cubicBezTo>
                  <a:pt x="468573" y="1736678"/>
                  <a:pt x="937147" y="1844723"/>
                  <a:pt x="1446663" y="1628633"/>
                </a:cubicBezTo>
                <a:cubicBezTo>
                  <a:pt x="1956179" y="1412543"/>
                  <a:pt x="2504365" y="568656"/>
                  <a:pt x="3057099" y="332095"/>
                </a:cubicBezTo>
                <a:cubicBezTo>
                  <a:pt x="3609833" y="95534"/>
                  <a:pt x="4212609" y="0"/>
                  <a:pt x="4763069" y="209266"/>
                </a:cubicBezTo>
                <a:cubicBezTo>
                  <a:pt x="5313529" y="418532"/>
                  <a:pt x="5843517" y="1360226"/>
                  <a:pt x="6359857" y="1587689"/>
                </a:cubicBezTo>
                <a:cubicBezTo>
                  <a:pt x="6876197" y="1815152"/>
                  <a:pt x="7861111" y="1574042"/>
                  <a:pt x="7861111" y="1574042"/>
                </a:cubicBezTo>
                <a:cubicBezTo>
                  <a:pt x="8115869" y="1571768"/>
                  <a:pt x="7872484" y="1571767"/>
                  <a:pt x="7888406" y="1574042"/>
                </a:cubicBezTo>
                <a:cubicBezTo>
                  <a:pt x="7904328" y="1576317"/>
                  <a:pt x="7949821" y="1587689"/>
                  <a:pt x="7956645" y="1587689"/>
                </a:cubicBezTo>
                <a:cubicBezTo>
                  <a:pt x="7963469" y="1587689"/>
                  <a:pt x="7946409" y="1580865"/>
                  <a:pt x="7929350" y="1574042"/>
                </a:cubicBezTo>
              </a:path>
            </a:pathLst>
          </a:cu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643792" y="7715200"/>
            <a:ext cx="1986608" cy="5144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Coat_of_Arms_of_Kovrov_(Vladimir_oblast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279" y="154360"/>
            <a:ext cx="1382553" cy="1728192"/>
          </a:xfrm>
          <a:prstGeom prst="rect">
            <a:avLst/>
          </a:prstGeom>
        </p:spPr>
      </p:pic>
      <p:sp>
        <p:nvSpPr>
          <p:cNvPr id="18" name="Google Shape;177;p19"/>
          <p:cNvSpPr/>
          <p:nvPr/>
        </p:nvSpPr>
        <p:spPr>
          <a:xfrm>
            <a:off x="6883152" y="0"/>
            <a:ext cx="4968552" cy="662344"/>
          </a:xfrm>
          <a:prstGeom prst="roundRect">
            <a:avLst>
              <a:gd name="adj" fmla="val 719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6955160" y="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Petrona"/>
                <a:ea typeface="Petrona"/>
                <a:cs typeface="Petrona"/>
                <a:sym typeface="Petrona"/>
              </a:rPr>
              <a:t>Проблемы</a:t>
            </a:r>
            <a:r>
              <a:rPr lang="en-US" sz="3600" b="1" dirty="0" smtClean="0">
                <a:latin typeface="Petrona"/>
                <a:ea typeface="Petrona"/>
                <a:cs typeface="Petrona"/>
                <a:sym typeface="Petrona"/>
              </a:rPr>
              <a:t> и </a:t>
            </a:r>
            <a:r>
              <a:rPr lang="en-US" sz="3600" b="1" dirty="0" err="1" smtClean="0">
                <a:latin typeface="Petrona"/>
                <a:ea typeface="Petrona"/>
                <a:cs typeface="Petrona"/>
                <a:sym typeface="Petrona"/>
              </a:rPr>
              <a:t>решения</a:t>
            </a:r>
            <a:r>
              <a:rPr lang="en-US" sz="3600" b="1" dirty="0" smtClean="0">
                <a:latin typeface="Petrona"/>
                <a:ea typeface="Petrona"/>
                <a:cs typeface="Petrona"/>
                <a:sym typeface="Petrona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317</Words>
  <Application>Microsoft Office PowerPoint</Application>
  <PresentationFormat>Произвольный</PresentationFormat>
  <Paragraphs>88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Petrona</vt:lpstr>
      <vt:lpstr>Inter</vt:lpstr>
      <vt:lpstr>Aharoni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ДДТ</dc:creator>
  <cp:lastModifiedBy>Пользователь</cp:lastModifiedBy>
  <cp:revision>58</cp:revision>
  <dcterms:modified xsi:type="dcterms:W3CDTF">2025-04-21T07:57:39Z</dcterms:modified>
</cp:coreProperties>
</file>