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Ex1.xml" ContentType="application/vnd.ms-office.chartex+xml"/>
  <Override PartName="/ppt/authors.xml" ContentType="application/vnd.ms-powerpoint.authors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6"/>
  </p:notesMasterIdLst>
  <p:handoutMasterIdLst>
    <p:handoutMasterId r:id="rId17"/>
  </p:handoutMasterIdLst>
  <p:sldIdLst>
    <p:sldId id="306" r:id="rId5"/>
    <p:sldId id="331" r:id="rId6"/>
    <p:sldId id="332" r:id="rId7"/>
    <p:sldId id="350" r:id="rId8"/>
    <p:sldId id="338" r:id="rId9"/>
    <p:sldId id="351" r:id="rId10"/>
    <p:sldId id="314" r:id="rId11"/>
    <p:sldId id="312" r:id="rId12"/>
    <p:sldId id="271" r:id="rId13"/>
    <p:sldId id="272" r:id="rId14"/>
    <p:sldId id="352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81" autoAdjust="0"/>
    <p:restoredTop sz="84967" autoAdjust="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9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104289516861217E-2"/>
          <c:y val="0.15633817105871819"/>
          <c:w val="0.89002166746595701"/>
          <c:h val="0.35839121819280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каких компетенций детей в процессе посещения занятий в рамках ДОД родители считают важным: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Умение работать в команде </c:v>
                </c:pt>
                <c:pt idx="1">
                  <c:v>Гармоничное развитие в целом</c:v>
                </c:pt>
                <c:pt idx="2">
                  <c:v>Умение планировать свое время</c:v>
                </c:pt>
                <c:pt idx="3">
                  <c:v>Коммуникативные навыки (выражать свои мысли, находить общий язык с другими, убеждать и др.)</c:v>
                </c:pt>
                <c:pt idx="4">
                  <c:v>Трудолюбие</c:v>
                </c:pt>
                <c:pt idx="5">
                  <c:v>Физическое развитие и укрепление здоровья (развитие ловкости, гибкости, быстроты, силы, выносливости)</c:v>
                </c:pt>
                <c:pt idx="6">
                  <c:v>Умение самостоятельно находить нужную информацию</c:v>
                </c:pt>
                <c:pt idx="7">
                  <c:v>Бережное отношение к здоровью, ведение здорового образа жизни</c:v>
                </c:pt>
                <c:pt idx="8">
                  <c:v>Умение применять полученные знания в повседневной жизни</c:v>
                </c:pt>
                <c:pt idx="9">
                  <c:v>Уважительное отношение к людям, независимо от их статуса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3317</c:v>
                </c:pt>
                <c:pt idx="1">
                  <c:v>3035</c:v>
                </c:pt>
                <c:pt idx="2">
                  <c:v>2974</c:v>
                </c:pt>
                <c:pt idx="3">
                  <c:v>2921</c:v>
                </c:pt>
                <c:pt idx="4">
                  <c:v>2684</c:v>
                </c:pt>
                <c:pt idx="5">
                  <c:v>2664</c:v>
                </c:pt>
                <c:pt idx="6">
                  <c:v>2337</c:v>
                </c:pt>
                <c:pt idx="7">
                  <c:v>2138</c:v>
                </c:pt>
                <c:pt idx="8">
                  <c:v>2019</c:v>
                </c:pt>
                <c:pt idx="9">
                  <c:v>1968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C6-4BBF-A723-5607D39AE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840592"/>
        <c:axId val="142913200"/>
      </c:barChart>
      <c:catAx>
        <c:axId val="14284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913200"/>
        <c:crosses val="autoZero"/>
        <c:auto val="1"/>
        <c:lblAlgn val="ctr"/>
        <c:lblOffset val="100"/>
        <c:noMultiLvlLbl val="0"/>
      </c:catAx>
      <c:valAx>
        <c:axId val="142913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284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Лист1!$A$2:$A$6</cx:f>
        <cx:lvl ptCount="5">
          <cx:pt idx="0">Ребенок захотел заниматься в этой ОО - 38,1%</cx:pt>
          <cx:pt idx="1">Она расположена близко к дому - 37%</cx:pt>
          <cx:pt idx="2">Занятия бесплатные, доступная оплата - 24,9%</cx:pt>
          <cx:pt idx="3">Хорошая репутация ОО - 24,5%</cx:pt>
          <cx:pt idx="4">Хороший психологический климат - 18,4%</cx:pt>
        </cx:lvl>
      </cx:strDim>
      <cx:numDim type="size">
        <cx:f>Лист1!$B$2:$B$6</cx:f>
        <cx:lvl ptCount="5" formatCode="Основной">
          <cx:pt idx="0">2417</cx:pt>
          <cx:pt idx="1">2352</cx:pt>
          <cx:pt idx="2">1584</cx:pt>
          <cx:pt idx="3">1553</cx:pt>
          <cx:pt idx="4">1171</cx:pt>
        </cx:lvl>
      </cx:numDim>
    </cx:data>
  </cx:chartData>
  <cx:chart>
    <cx:title pos="t" align="ctr" overlay="0">
      <cx:tx>
        <cx:txData>
          <cx:v>5 популярных причин выбора организации ДОД родителями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kumimoji="0" lang="ru-RU" sz="18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rPr>
            <a:t>5 популярных причин выбора организации ДОД родителями</a:t>
          </a:r>
        </a:p>
      </cx:txPr>
    </cx:title>
    <cx:plotArea>
      <cx:plotAreaRegion>
        <cx:series layoutId="treemap" uniqueId="{C4EF9E61-CB52-4D2E-9745-59A5AC38B410}">
          <cx:tx>
            <cx:txData>
              <cx:f>Лист1!$B$1</cx:f>
              <cx:v>Количество родителей, выбравших данный критерий</cx:v>
            </cx:txData>
          </cx:tx>
          <cx:dataId val="0"/>
          <cx:layoutPr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ru-RU" sz="1197" b="0" i="0" u="none" strike="noStrike" kern="1200" baseline="0">
            <a:solidFill>
              <a:prstClr val="black">
                <a:lumMod val="65000"/>
                <a:lumOff val="35000"/>
              </a:prstClr>
            </a:solidFill>
            <a:latin typeface="Calibri"/>
          </a:endParaRPr>
        </a:p>
      </cx:txPr>
    </cx:legend>
  </cx:chart>
  <cx:spPr>
    <a:solidFill>
      <a:schemeClr val="lt1"/>
    </a:solidFill>
    <a:ln w="25400" cap="flat" cmpd="sng" algn="ctr">
      <a:solidFill>
        <a:schemeClr val="accent1"/>
      </a:solidFill>
      <a:prstDash val="solid"/>
    </a:ln>
    <a:effectLst/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B1B801B-F4B8-459C-A0DB-42C00BB61E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0B2DC45-33C8-4ACD-A8B4-824FC0BA71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54181-0B45-450D-B35E-7AF7AACE2E53}" type="datetime1">
              <a:rPr lang="ru-RU" smtClean="0"/>
              <a:t>22.04.2025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B46A40-0BDE-4957-9061-2503F40313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038A883-27AD-4BB1-B0C8-1BEB96FD4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35BD9-EE19-4F70-92E5-2D59E67B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86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35D3A4-2A58-4C50-BCBA-FDFC20DE69E5}" type="datetime1">
              <a:rPr lang="ru-RU" noProof="0" smtClean="0"/>
              <a:t>22.04.2025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0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0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C1BCBB2-884A-AE49-FDD5-699442B17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88DB24F-7F5B-E808-7679-D6634A9877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5EA8F3A3-45D2-A7C7-772D-D8D9204E76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533A5C8-FC00-4090-BDF0-A10740F19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9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Графический объект 15">
            <a:extLst>
              <a:ext uri="{FF2B5EF4-FFF2-40B4-BE49-F238E27FC236}">
                <a16:creationId xmlns:a16="http://schemas.microsoft.com/office/drawing/2014/main" xmlns="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Графический объект 16">
            <a:extLst>
              <a:ext uri="{FF2B5EF4-FFF2-40B4-BE49-F238E27FC236}">
                <a16:creationId xmlns:a16="http://schemas.microsoft.com/office/drawing/2014/main" xmlns="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Графический объект 14">
            <a:extLst>
              <a:ext uri="{FF2B5EF4-FFF2-40B4-BE49-F238E27FC236}">
                <a16:creationId xmlns:a16="http://schemas.microsoft.com/office/drawing/2014/main" xmlns="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Графический объект 15">
            <a:extLst>
              <a:ext uri="{FF2B5EF4-FFF2-40B4-BE49-F238E27FC236}">
                <a16:creationId xmlns:a16="http://schemas.microsoft.com/office/drawing/2014/main" xmlns="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Графический объект 16">
            <a:extLst>
              <a:ext uri="{FF2B5EF4-FFF2-40B4-BE49-F238E27FC236}">
                <a16:creationId xmlns:a16="http://schemas.microsoft.com/office/drawing/2014/main" xmlns="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Графический объект 14">
            <a:extLst>
              <a:ext uri="{FF2B5EF4-FFF2-40B4-BE49-F238E27FC236}">
                <a16:creationId xmlns:a16="http://schemas.microsoft.com/office/drawing/2014/main" xmlns="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xmlns="" id="{2D693B15-7265-4478-9579-62FCD5222D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Объект 5">
            <a:extLst>
              <a:ext uri="{FF2B5EF4-FFF2-40B4-BE49-F238E27FC236}">
                <a16:creationId xmlns:a16="http://schemas.microsoft.com/office/drawing/2014/main" xmlns="" id="{48F9E92F-BB16-4896-A47F-6497C3D705B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xmlns="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Рисунок 12">
            <a:extLst>
              <a:ext uri="{FF2B5EF4-FFF2-40B4-BE49-F238E27FC236}">
                <a16:creationId xmlns:a16="http://schemas.microsoft.com/office/drawing/2014/main" xmlns="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32">
            <a:extLst>
              <a:ext uri="{FF2B5EF4-FFF2-40B4-BE49-F238E27FC236}">
                <a16:creationId xmlns:a16="http://schemas.microsoft.com/office/drawing/2014/main" xmlns="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xmlns="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xmlns="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Графический объект 32">
            <a:extLst>
              <a:ext uri="{FF2B5EF4-FFF2-40B4-BE49-F238E27FC236}">
                <a16:creationId xmlns:a16="http://schemas.microsoft.com/office/drawing/2014/main" xmlns="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Графический объект 33">
            <a:extLst>
              <a:ext uri="{FF2B5EF4-FFF2-40B4-BE49-F238E27FC236}">
                <a16:creationId xmlns:a16="http://schemas.microsoft.com/office/drawing/2014/main" xmlns="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Графический объект 31">
            <a:extLst>
              <a:ext uri="{FF2B5EF4-FFF2-40B4-BE49-F238E27FC236}">
                <a16:creationId xmlns:a16="http://schemas.microsoft.com/office/drawing/2014/main" xmlns="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F71768-C3FA-49EF-99EF-06E6C3B284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2DA6F24-ED6C-4D12-A9D6-EE37FBD686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xmlns="" id="{C55ED73B-8413-478D-80D7-B78B69763B6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1BDF226-1B94-4D2D-98B3-7B932FB17DA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 с заголовком 2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Графический объект 12">
            <a:extLst>
              <a:ext uri="{FF2B5EF4-FFF2-40B4-BE49-F238E27FC236}">
                <a16:creationId xmlns:a16="http://schemas.microsoft.com/office/drawing/2014/main" xmlns="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Графический объект 13">
            <a:extLst>
              <a:ext uri="{FF2B5EF4-FFF2-40B4-BE49-F238E27FC236}">
                <a16:creationId xmlns:a16="http://schemas.microsoft.com/office/drawing/2014/main" xmlns="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Графический объект 15">
            <a:extLst>
              <a:ext uri="{FF2B5EF4-FFF2-40B4-BE49-F238E27FC236}">
                <a16:creationId xmlns:a16="http://schemas.microsoft.com/office/drawing/2014/main" xmlns="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Графический объект 12">
            <a:extLst>
              <a:ext uri="{FF2B5EF4-FFF2-40B4-BE49-F238E27FC236}">
                <a16:creationId xmlns:a16="http://schemas.microsoft.com/office/drawing/2014/main" xmlns="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Графический объект 13">
            <a:extLst>
              <a:ext uri="{FF2B5EF4-FFF2-40B4-BE49-F238E27FC236}">
                <a16:creationId xmlns:a16="http://schemas.microsoft.com/office/drawing/2014/main" xmlns="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Графический объект 15">
            <a:extLst>
              <a:ext uri="{FF2B5EF4-FFF2-40B4-BE49-F238E27FC236}">
                <a16:creationId xmlns:a16="http://schemas.microsoft.com/office/drawing/2014/main" xmlns="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Графический объект 10">
            <a:extLst>
              <a:ext uri="{FF2B5EF4-FFF2-40B4-BE49-F238E27FC236}">
                <a16:creationId xmlns:a16="http://schemas.microsoft.com/office/drawing/2014/main" xmlns="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9" name="Графический объект 11">
            <a:extLst>
              <a:ext uri="{FF2B5EF4-FFF2-40B4-BE49-F238E27FC236}">
                <a16:creationId xmlns:a16="http://schemas.microsoft.com/office/drawing/2014/main" xmlns="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Графический объект 12">
            <a:extLst>
              <a:ext uri="{FF2B5EF4-FFF2-40B4-BE49-F238E27FC236}">
                <a16:creationId xmlns:a16="http://schemas.microsoft.com/office/drawing/2014/main" xmlns="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5" name="Графический объект 13">
            <a:extLst>
              <a:ext uri="{FF2B5EF4-FFF2-40B4-BE49-F238E27FC236}">
                <a16:creationId xmlns:a16="http://schemas.microsoft.com/office/drawing/2014/main" xmlns="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6" name="Графический объект 15">
            <a:extLst>
              <a:ext uri="{FF2B5EF4-FFF2-40B4-BE49-F238E27FC236}">
                <a16:creationId xmlns:a16="http://schemas.microsoft.com/office/drawing/2014/main" xmlns="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 22">
            <a:extLst>
              <a:ext uri="{FF2B5EF4-FFF2-40B4-BE49-F238E27FC236}">
                <a16:creationId xmlns:a16="http://schemas.microsoft.com/office/drawing/2014/main" xmlns="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21">
            <a:extLst>
              <a:ext uri="{FF2B5EF4-FFF2-40B4-BE49-F238E27FC236}">
                <a16:creationId xmlns:a16="http://schemas.microsoft.com/office/drawing/2014/main" xmlns="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Графический объект 23">
            <a:extLst>
              <a:ext uri="{FF2B5EF4-FFF2-40B4-BE49-F238E27FC236}">
                <a16:creationId xmlns:a16="http://schemas.microsoft.com/office/drawing/2014/main" xmlns="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Графический объект 22">
            <a:extLst>
              <a:ext uri="{FF2B5EF4-FFF2-40B4-BE49-F238E27FC236}">
                <a16:creationId xmlns:a16="http://schemas.microsoft.com/office/drawing/2014/main" xmlns="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23">
            <a:extLst>
              <a:ext uri="{FF2B5EF4-FFF2-40B4-BE49-F238E27FC236}">
                <a16:creationId xmlns:a16="http://schemas.microsoft.com/office/drawing/2014/main" xmlns="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5B9122-6371-4049-B57A-33DED7DA2F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A14555D-0753-4312-A26B-2338813F9BB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Графический объект 15">
            <a:extLst>
              <a:ext uri="{FF2B5EF4-FFF2-40B4-BE49-F238E27FC236}">
                <a16:creationId xmlns:a16="http://schemas.microsoft.com/office/drawing/2014/main" xmlns="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Графический объект 16">
            <a:extLst>
              <a:ext uri="{FF2B5EF4-FFF2-40B4-BE49-F238E27FC236}">
                <a16:creationId xmlns:a16="http://schemas.microsoft.com/office/drawing/2014/main" xmlns="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Графический объект 14">
            <a:extLst>
              <a:ext uri="{FF2B5EF4-FFF2-40B4-BE49-F238E27FC236}">
                <a16:creationId xmlns:a16="http://schemas.microsoft.com/office/drawing/2014/main" xmlns="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  <p:sldLayoutId id="2147483718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063" y="207181"/>
            <a:ext cx="8982375" cy="2843784"/>
          </a:xfrm>
        </p:spPr>
        <p:txBody>
          <a:bodyPr rtlCol="0">
            <a:noAutofit/>
          </a:bodyPr>
          <a:lstStyle/>
          <a:p>
            <a:pPr rtl="0"/>
            <a:r>
              <a:rPr lang="ru-RU" sz="3400" spc="400" dirty="0">
                <a:solidFill>
                  <a:schemeClr val="bg1"/>
                </a:solidFill>
              </a:rPr>
              <a:t>Клиентоцентричная модель взаимодействия муниципальной системы ДОД с родительско-детской общественностью </a:t>
            </a:r>
            <a:br>
              <a:rPr lang="ru-RU" sz="3400" spc="400" dirty="0">
                <a:solidFill>
                  <a:schemeClr val="bg1"/>
                </a:solidFill>
              </a:rPr>
            </a:br>
            <a:r>
              <a:rPr lang="ru-RU" sz="3400" spc="400" dirty="0">
                <a:solidFill>
                  <a:schemeClr val="bg1"/>
                </a:solidFill>
              </a:rPr>
              <a:t>города Коврова</a:t>
            </a:r>
            <a:endParaRPr lang="ru-RU" sz="3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7" y="4700016"/>
            <a:ext cx="5775795" cy="1197864"/>
          </a:xfrm>
        </p:spPr>
        <p:txBody>
          <a:bodyPr rtlCol="0"/>
          <a:lstStyle/>
          <a:p>
            <a:pPr rtl="0"/>
            <a:r>
              <a:rPr lang="ru-RU" sz="2000" dirty="0">
                <a:solidFill>
                  <a:schemeClr val="bg1"/>
                </a:solidFill>
              </a:rPr>
              <a:t>Золотова Екатерина Петровна,</a:t>
            </a:r>
          </a:p>
          <a:p>
            <a:pPr rtl="0"/>
            <a:r>
              <a:rPr lang="ru-RU" dirty="0"/>
              <a:t>Руководитель РМЦ Владимирской области</a:t>
            </a:r>
            <a:endParaRPr lang="ru-RU" sz="2000" dirty="0">
              <a:solidFill>
                <a:schemeClr val="bg1"/>
              </a:solidFill>
            </a:endParaRPr>
          </a:p>
          <a:p>
            <a:pPr rtl="0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DC68C1-ED92-2099-EEB7-15583E57E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4" y="65903"/>
            <a:ext cx="1029730" cy="1029730"/>
          </a:xfrm>
          <a:prstGeom prst="rect">
            <a:avLst/>
          </a:prstGeom>
        </p:spPr>
      </p:pic>
      <p:sp>
        <p:nvSpPr>
          <p:cNvPr id="6" name="Дата 6">
            <a:extLst>
              <a:ext uri="{FF2B5EF4-FFF2-40B4-BE49-F238E27FC236}">
                <a16:creationId xmlns:a16="http://schemas.microsoft.com/office/drawing/2014/main" xmlns="" id="{416BC6B3-5CFC-9F45-3E67-A3CAB9E6393C}"/>
              </a:ext>
            </a:extLst>
          </p:cNvPr>
          <p:cNvSpPr txBox="1">
            <a:spLocks/>
          </p:cNvSpPr>
          <p:nvPr/>
        </p:nvSpPr>
        <p:spPr>
          <a:xfrm>
            <a:off x="1539817" y="3246437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21</a:t>
            </a:r>
            <a:r>
              <a:rPr lang="en-US" dirty="0"/>
              <a:t>/04/2025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A3BC13-770A-5D86-5A2A-26F752578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535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Ожидания родителей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304BC6B4-74B3-D09F-0429-75A432A7A98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5353425"/>
              </p:ext>
            </p:extLst>
          </p:nvPr>
        </p:nvGraphicFramePr>
        <p:xfrm>
          <a:off x="670354" y="1600800"/>
          <a:ext cx="10851292" cy="514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3426CF-A686-C861-A7AF-9E5D760A25EF}"/>
              </a:ext>
            </a:extLst>
          </p:cNvPr>
          <p:cNvSpPr txBox="1"/>
          <p:nvPr/>
        </p:nvSpPr>
        <p:spPr>
          <a:xfrm>
            <a:off x="922638" y="5581820"/>
            <a:ext cx="6096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Необходимо применять компетентностный подход в формировании задач и результатов ДООП!!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047F62-4A73-756C-2FF0-8CDD9F032BAB}"/>
              </a:ext>
            </a:extLst>
          </p:cNvPr>
          <p:cNvSpPr txBox="1"/>
          <p:nvPr/>
        </p:nvSpPr>
        <p:spPr>
          <a:xfrm>
            <a:off x="8097794" y="5569545"/>
            <a:ext cx="3550508" cy="9233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Обновление содержания и технологий реализации ДООП</a:t>
            </a:r>
            <a:endParaRPr lang="ru-RU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072A9A0C-EA3A-5925-8FEA-60E5FB775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361" y="219535"/>
            <a:ext cx="734883" cy="80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12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F0563F-D863-630E-5ADD-ED4DAE685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0E2977-6EEB-FF5E-B519-CDAB3B191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063" y="207181"/>
            <a:ext cx="8982375" cy="2843784"/>
          </a:xfrm>
        </p:spPr>
        <p:txBody>
          <a:bodyPr rtlCol="0">
            <a:noAutofit/>
          </a:bodyPr>
          <a:lstStyle/>
          <a:p>
            <a:pPr rtl="0"/>
            <a:r>
              <a:rPr lang="ru-RU" sz="3400" spc="400" dirty="0">
                <a:solidFill>
                  <a:schemeClr val="bg1"/>
                </a:solidFill>
              </a:rPr>
              <a:t>Клиентоцентричная модель взаимодействия муниципальной системы ДОД с родительско-детской общественностью </a:t>
            </a:r>
            <a:br>
              <a:rPr lang="ru-RU" sz="3400" spc="400" dirty="0">
                <a:solidFill>
                  <a:schemeClr val="bg1"/>
                </a:solidFill>
              </a:rPr>
            </a:br>
            <a:r>
              <a:rPr lang="ru-RU" sz="3400" spc="400" dirty="0">
                <a:solidFill>
                  <a:schemeClr val="bg1"/>
                </a:solidFill>
              </a:rPr>
              <a:t>города Коврова</a:t>
            </a:r>
            <a:endParaRPr lang="ru-RU" sz="3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63A5928-68A5-48D6-7251-26AFB2C46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7" y="4700016"/>
            <a:ext cx="5775795" cy="1197864"/>
          </a:xfrm>
        </p:spPr>
        <p:txBody>
          <a:bodyPr rtlCol="0"/>
          <a:lstStyle/>
          <a:p>
            <a:pPr rtl="0"/>
            <a:r>
              <a:rPr lang="ru-RU" sz="2000" dirty="0">
                <a:solidFill>
                  <a:schemeClr val="bg1"/>
                </a:solidFill>
              </a:rPr>
              <a:t>Золотова Екатерина Петровна,</a:t>
            </a:r>
          </a:p>
          <a:p>
            <a:pPr rtl="0"/>
            <a:r>
              <a:rPr lang="ru-RU" dirty="0"/>
              <a:t>Руководитель РМЦ Владимирской области</a:t>
            </a:r>
            <a:endParaRPr lang="ru-RU" sz="2000" dirty="0">
              <a:solidFill>
                <a:schemeClr val="bg1"/>
              </a:solidFill>
            </a:endParaRPr>
          </a:p>
          <a:p>
            <a:pPr rtl="0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C8516B-2ABC-F7B8-68BF-67EDEF01B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4" y="65903"/>
            <a:ext cx="1029730" cy="1029730"/>
          </a:xfrm>
          <a:prstGeom prst="rect">
            <a:avLst/>
          </a:prstGeom>
        </p:spPr>
      </p:pic>
      <p:sp>
        <p:nvSpPr>
          <p:cNvPr id="6" name="Дата 6">
            <a:extLst>
              <a:ext uri="{FF2B5EF4-FFF2-40B4-BE49-F238E27FC236}">
                <a16:creationId xmlns:a16="http://schemas.microsoft.com/office/drawing/2014/main" xmlns="" id="{A66069A6-3BD3-9CE3-FE16-6776D08092A7}"/>
              </a:ext>
            </a:extLst>
          </p:cNvPr>
          <p:cNvSpPr txBox="1">
            <a:spLocks/>
          </p:cNvSpPr>
          <p:nvPr/>
        </p:nvSpPr>
        <p:spPr>
          <a:xfrm>
            <a:off x="1539817" y="3246437"/>
            <a:ext cx="2743200" cy="365125"/>
          </a:xfrm>
          <a:prstGeom prst="rect">
            <a:avLst/>
          </a:prstGeom>
        </p:spPr>
        <p:txBody>
          <a:bodyPr rtlCol="0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21</a:t>
            </a:r>
            <a:r>
              <a:rPr lang="en-US" dirty="0"/>
              <a:t>/04/2025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95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2F8E24-E6AA-C30B-135B-13593839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47" y="951336"/>
            <a:ext cx="8110729" cy="117957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Указ Президента Российской Федерации от 07.05.2024 г. № 309</a:t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«О национальных целях развития Российской Федерации на период до 2030 года и на перспективу до 2036 года»</a:t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CE12BF-54EB-7F62-616D-F83848CB3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661" y="1946246"/>
            <a:ext cx="6190488" cy="1005738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  <a:t>реализация потенциала каждого человека, развитие его талантов, воспитание патриотичной и социально ответственной личности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818141-EF1D-1DE3-B666-104851154693}"/>
              </a:ext>
            </a:extLst>
          </p:cNvPr>
          <p:cNvSpPr txBox="1"/>
          <p:nvPr/>
        </p:nvSpPr>
        <p:spPr>
          <a:xfrm>
            <a:off x="339232" y="1946246"/>
            <a:ext cx="811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5"/>
                </a:solidFill>
              </a:rPr>
              <a:t>Цель: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8168CC-FF88-F27A-93FD-C67DB74D0213}"/>
              </a:ext>
            </a:extLst>
          </p:cNvPr>
          <p:cNvSpPr txBox="1"/>
          <p:nvPr/>
        </p:nvSpPr>
        <p:spPr>
          <a:xfrm>
            <a:off x="131967" y="2997591"/>
            <a:ext cx="1374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5"/>
                </a:solidFill>
              </a:rPr>
              <a:t>Задачи: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A2A9F7C8-2087-F7BF-CC9E-C4541F3088BB}"/>
              </a:ext>
            </a:extLst>
          </p:cNvPr>
          <p:cNvSpPr txBox="1">
            <a:spLocks/>
          </p:cNvSpPr>
          <p:nvPr/>
        </p:nvSpPr>
        <p:spPr>
          <a:xfrm>
            <a:off x="1150661" y="3055592"/>
            <a:ext cx="6190488" cy="2876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b="0" i="0" dirty="0">
                <a:solidFill>
                  <a:srgbClr val="020C22"/>
                </a:solidFill>
                <a:effectLst/>
                <a:latin typeface="ITCFranklinGothicW10-Bk 862339"/>
              </a:rPr>
              <a:t>а) создание к 2030 году условий для </a:t>
            </a:r>
            <a:r>
              <a:rPr lang="ru-RU" sz="1200" b="0" i="0" dirty="0">
                <a:solidFill>
                  <a:srgbClr val="020C22"/>
                </a:solidFill>
                <a:effectLst/>
                <a:highlight>
                  <a:srgbClr val="FFFF00"/>
                </a:highlight>
                <a:latin typeface="ITCFranklinGothicW10-Bk 862339"/>
              </a:rPr>
              <a:t>воспитания </a:t>
            </a:r>
            <a:r>
              <a:rPr lang="ru-RU" sz="1200" b="1" i="0" dirty="0">
                <a:solidFill>
                  <a:srgbClr val="020C22"/>
                </a:solidFill>
                <a:effectLst/>
                <a:highlight>
                  <a:srgbClr val="FFFF00"/>
                </a:highlight>
                <a:latin typeface="ITCFranklinGothicW10-Bk 862339"/>
              </a:rPr>
              <a:t>гармонично развитой, патриотичной и социально ответственной личности</a:t>
            </a:r>
            <a:r>
              <a:rPr lang="ru-RU" sz="1200" b="0" i="0" dirty="0">
                <a:solidFill>
                  <a:srgbClr val="020C22"/>
                </a:solidFill>
                <a:effectLst/>
                <a:highlight>
                  <a:srgbClr val="FFFF00"/>
                </a:highlight>
                <a:latin typeface="ITCFranklinGothicW10-Bk 862339"/>
              </a:rPr>
              <a:t> </a:t>
            </a:r>
            <a:r>
              <a:rPr lang="ru-RU" sz="1200" b="0" i="0" dirty="0">
                <a:solidFill>
                  <a:srgbClr val="020C22"/>
                </a:solidFill>
                <a:effectLst/>
                <a:latin typeface="ITCFranklinGothicW10-Bk 862339"/>
              </a:rPr>
              <a:t>на основе традиционных российских духовно-нравственных и культурно-исторических ценностей;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b="0" i="0" dirty="0">
                <a:solidFill>
                  <a:srgbClr val="020C22"/>
                </a:solidFill>
                <a:effectLst/>
                <a:latin typeface="ITCFranklinGothicW10-Bk 862339"/>
              </a:rPr>
              <a:t>б) увеличение к 2030 году доли </a:t>
            </a:r>
            <a:r>
              <a:rPr lang="ru-RU" sz="1200" b="0" i="0" dirty="0">
                <a:solidFill>
                  <a:srgbClr val="020C22"/>
                </a:solidFill>
                <a:effectLst/>
                <a:highlight>
                  <a:srgbClr val="FFFF00"/>
                </a:highlight>
                <a:latin typeface="ITCFranklinGothicW10-Bk 862339"/>
              </a:rPr>
              <a:t>молодых людей</a:t>
            </a:r>
            <a:r>
              <a:rPr lang="ru-RU" sz="1200" b="0" i="0" dirty="0">
                <a:solidFill>
                  <a:srgbClr val="020C22"/>
                </a:solidFill>
                <a:effectLst/>
                <a:latin typeface="ITCFranklinGothicW10-Bk 862339"/>
              </a:rPr>
              <a:t>, участвующих в проектах и программах, направленных </a:t>
            </a:r>
            <a:r>
              <a:rPr lang="ru-RU" sz="1200" b="1" i="0" dirty="0">
                <a:solidFill>
                  <a:srgbClr val="020C22"/>
                </a:solidFill>
                <a:effectLst/>
                <a:highlight>
                  <a:srgbClr val="FFFF00"/>
                </a:highlight>
                <a:latin typeface="ITCFranklinGothicW10-Bk 862339"/>
              </a:rPr>
              <a:t>на профессиональное, личностное развитие и патриотическое воспитание</a:t>
            </a:r>
            <a:r>
              <a:rPr lang="ru-RU" sz="1200" b="0" i="0" dirty="0">
                <a:solidFill>
                  <a:srgbClr val="020C22"/>
                </a:solidFill>
                <a:effectLst/>
                <a:latin typeface="ITCFranklinGothicW10-Bk 862339"/>
              </a:rPr>
              <a:t>, не менее чем до 75 процентов;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020C22"/>
                </a:solidFill>
                <a:latin typeface="ITCFranklinGothicW10-Bk 862339"/>
              </a:rPr>
              <a:t>в</a:t>
            </a:r>
            <a:r>
              <a:rPr lang="ru-RU" sz="1200" b="0" i="0" dirty="0">
                <a:solidFill>
                  <a:srgbClr val="020C22"/>
                </a:solidFill>
                <a:effectLst/>
                <a:latin typeface="ITCFranklinGothicW10-Bk 862339"/>
              </a:rPr>
              <a:t>) увеличение к 2030 году доли </a:t>
            </a:r>
            <a:r>
              <a:rPr lang="ru-RU" sz="1200" b="0" i="0" dirty="0">
                <a:solidFill>
                  <a:srgbClr val="020C22"/>
                </a:solidFill>
                <a:effectLst/>
                <a:highlight>
                  <a:srgbClr val="FFFF00"/>
                </a:highlight>
                <a:latin typeface="ITCFranklinGothicW10-Bk 862339"/>
              </a:rPr>
              <a:t>молодых людей, </a:t>
            </a:r>
            <a:r>
              <a:rPr lang="ru-RU" sz="1200" b="1" i="0" dirty="0">
                <a:solidFill>
                  <a:srgbClr val="020C22"/>
                </a:solidFill>
                <a:effectLst/>
                <a:highlight>
                  <a:srgbClr val="FFFF00"/>
                </a:highlight>
                <a:latin typeface="ITCFranklinGothicW10-Bk 862339"/>
              </a:rPr>
              <a:t>вовлеченных в добровольческую и общественную деятельность</a:t>
            </a:r>
            <a:r>
              <a:rPr lang="ru-RU" sz="1200" b="0" i="0" dirty="0">
                <a:solidFill>
                  <a:srgbClr val="020C22"/>
                </a:solidFill>
                <a:effectLst/>
                <a:latin typeface="ITCFranklinGothicW10-Bk 862339"/>
              </a:rPr>
              <a:t>, не менее чем до 45 процентов;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020C22"/>
                </a:solidFill>
                <a:latin typeface="ITCFranklinGothicW10-Bk 862339"/>
              </a:rPr>
              <a:t>г</a:t>
            </a:r>
            <a:r>
              <a:rPr lang="ru-RU" sz="1200" b="0" i="0" dirty="0">
                <a:solidFill>
                  <a:srgbClr val="020C22"/>
                </a:solidFill>
                <a:effectLst/>
                <a:latin typeface="ITCFranklinGothicW10-Bk 862339"/>
              </a:rPr>
              <a:t>) обеспечение к 2030 году функционирования </a:t>
            </a:r>
            <a:r>
              <a:rPr lang="ru-RU" sz="1200" b="0" i="0" dirty="0">
                <a:solidFill>
                  <a:srgbClr val="020C22"/>
                </a:solidFill>
                <a:effectLst/>
                <a:highlight>
                  <a:srgbClr val="FFFF00"/>
                </a:highlight>
                <a:latin typeface="ITCFranklinGothicW10-Bk 862339"/>
              </a:rPr>
              <a:t>эффективной </a:t>
            </a:r>
            <a:r>
              <a:rPr lang="ru-RU" sz="1200" b="1" i="0" dirty="0">
                <a:solidFill>
                  <a:srgbClr val="020C22"/>
                </a:solidFill>
                <a:effectLst/>
                <a:highlight>
                  <a:srgbClr val="FFFF00"/>
                </a:highlight>
                <a:latin typeface="ITCFranklinGothicW10-Bk 862339"/>
              </a:rPr>
              <a:t>системы выявления, поддержки и развития способностей и талантов детей и молодежи</a:t>
            </a:r>
            <a:r>
              <a:rPr lang="ru-RU" sz="1200" b="0" i="0" dirty="0">
                <a:solidFill>
                  <a:srgbClr val="020C22"/>
                </a:solidFill>
                <a:effectLst/>
                <a:latin typeface="ITCFranklinGothicW10-Bk 862339"/>
              </a:rPr>
              <a:t>, основанной на принципах ответственности, справедливости, всеобщности и направленной на самоопределение и профессиональную ориентацию 100 процентов обучающихся;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020C22"/>
                </a:solidFill>
                <a:latin typeface="ITCFranklinGothicW10-Bk 862339"/>
              </a:rPr>
              <a:t>д</a:t>
            </a:r>
            <a:r>
              <a:rPr lang="ru-RU" sz="1200" b="0" i="0" dirty="0">
                <a:solidFill>
                  <a:srgbClr val="020C22"/>
                </a:solidFill>
                <a:effectLst/>
                <a:latin typeface="ITCFranklinGothicW10-Bk 862339"/>
              </a:rPr>
              <a:t>) обеспечение продвижения и </a:t>
            </a:r>
            <a:r>
              <a:rPr lang="ru-RU" sz="1200" b="0" i="0" dirty="0">
                <a:solidFill>
                  <a:srgbClr val="020C22"/>
                </a:solidFill>
                <a:effectLst/>
                <a:highlight>
                  <a:srgbClr val="FFFF00"/>
                </a:highlight>
                <a:latin typeface="ITCFranklinGothicW10-Bk 862339"/>
              </a:rPr>
              <a:t>защиты </a:t>
            </a:r>
            <a:r>
              <a:rPr lang="ru-RU" sz="1200" b="1" i="0" dirty="0">
                <a:solidFill>
                  <a:srgbClr val="020C22"/>
                </a:solidFill>
                <a:effectLst/>
                <a:highlight>
                  <a:srgbClr val="FFFF00"/>
                </a:highlight>
                <a:latin typeface="ITCFranklinGothicW10-Bk 862339"/>
              </a:rPr>
              <a:t>традиционных российских духовно-нравственных ценностей</a:t>
            </a:r>
            <a:r>
              <a:rPr lang="ru-RU" sz="1200" b="0" i="0" dirty="0">
                <a:solidFill>
                  <a:srgbClr val="020C22"/>
                </a:solidFill>
                <a:effectLst/>
                <a:highlight>
                  <a:srgbClr val="FFFF00"/>
                </a:highlight>
                <a:latin typeface="ITCFranklinGothicW10-Bk 862339"/>
              </a:rPr>
              <a:t> </a:t>
            </a:r>
            <a:r>
              <a:rPr lang="ru-RU" sz="1200" b="0" i="0" dirty="0">
                <a:solidFill>
                  <a:srgbClr val="020C22"/>
                </a:solidFill>
                <a:effectLst/>
                <a:latin typeface="ITCFranklinGothicW10-Bk 862339"/>
              </a:rPr>
              <a:t>в рамках не менее 70 процентов проектов в сфере культуры, искусства и народного творчества, финансируемых государственными институтами развития, к 2030 году и не менее 80 процентов таких проектов к 2036 году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9476611F-1E78-0079-6AA7-D1CAEFEF3A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9" b="69"/>
          <a:stretch>
            <a:fillRect/>
          </a:stretch>
        </p:blipFill>
        <p:spPr/>
      </p:pic>
      <p:sp>
        <p:nvSpPr>
          <p:cNvPr id="5" name="Текст 1">
            <a:extLst>
              <a:ext uri="{FF2B5EF4-FFF2-40B4-BE49-F238E27FC236}">
                <a16:creationId xmlns:a16="http://schemas.microsoft.com/office/drawing/2014/main" xmlns="" id="{0A64A644-33FD-0F84-9056-85E214BEF185}"/>
              </a:ext>
            </a:extLst>
          </p:cNvPr>
          <p:cNvSpPr txBox="1">
            <a:spLocks/>
          </p:cNvSpPr>
          <p:nvPr/>
        </p:nvSpPr>
        <p:spPr>
          <a:xfrm>
            <a:off x="560173" y="136526"/>
            <a:ext cx="10953291" cy="6301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6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Государственный заказ на дополнительное образование детей</a:t>
            </a:r>
          </a:p>
        </p:txBody>
      </p:sp>
    </p:spTree>
    <p:extLst>
      <p:ext uri="{BB962C8B-B14F-4D97-AF65-F5344CB8AC3E}">
        <p14:creationId xmlns:p14="http://schemas.microsoft.com/office/powerpoint/2010/main" val="386687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FC8A2B-688A-F47B-768A-600EEC7D5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3476" y="939114"/>
            <a:ext cx="5096092" cy="5741772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0" i="0" dirty="0">
                <a:solidFill>
                  <a:schemeClr val="bg2">
                    <a:lumMod val="50000"/>
                  </a:schemeClr>
                </a:solidFill>
                <a:effectLst/>
                <a:latin typeface="Helvetica Neue"/>
              </a:rPr>
              <a:t>Национальный проект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0" i="0" dirty="0">
                <a:solidFill>
                  <a:schemeClr val="bg2">
                    <a:lumMod val="50000"/>
                  </a:schemeClr>
                </a:solidFill>
                <a:effectLst/>
                <a:latin typeface="Helvetica Neue"/>
              </a:rPr>
              <a:t>«Молодёжь и дети»</a:t>
            </a:r>
          </a:p>
          <a:p>
            <a:pPr marL="0" indent="0">
              <a:buNone/>
            </a:pPr>
            <a:r>
              <a:rPr lang="ru-RU" b="0" i="1" dirty="0">
                <a:solidFill>
                  <a:schemeClr val="accent5"/>
                </a:solidFill>
                <a:effectLst/>
                <a:latin typeface="Helvetica Neue"/>
              </a:rPr>
              <a:t>Цель</a:t>
            </a:r>
            <a:r>
              <a:rPr lang="ru-RU" b="0" i="1" dirty="0">
                <a:solidFill>
                  <a:srgbClr val="333333"/>
                </a:solidFill>
                <a:effectLst/>
                <a:latin typeface="Helvetica Neue"/>
              </a:rPr>
              <a:t> национального проекта:</a:t>
            </a:r>
          </a:p>
          <a:p>
            <a:pPr marL="0" indent="0">
              <a:buNone/>
            </a:pPr>
            <a:r>
              <a:rPr lang="ru-RU" b="0" i="1" dirty="0">
                <a:solidFill>
                  <a:srgbClr val="333333"/>
                </a:solidFill>
                <a:effectLst/>
                <a:latin typeface="Helvetica Neue"/>
              </a:rPr>
              <a:t>становление и развитие поколения российских граждан, </a:t>
            </a:r>
            <a:r>
              <a:rPr lang="ru-RU" b="0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/>
              </a:rPr>
              <a:t>патриотически настроенного</a:t>
            </a:r>
            <a:r>
              <a:rPr lang="ru-RU" b="0" i="1" dirty="0">
                <a:solidFill>
                  <a:srgbClr val="333333"/>
                </a:solidFill>
                <a:effectLst/>
                <a:latin typeface="Helvetica Neue"/>
              </a:rPr>
              <a:t>, </a:t>
            </a:r>
            <a:r>
              <a:rPr lang="ru-RU" b="0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/>
              </a:rPr>
              <a:t>высоконравственного</a:t>
            </a:r>
            <a:r>
              <a:rPr lang="ru-RU" b="0" i="1" dirty="0">
                <a:solidFill>
                  <a:srgbClr val="333333"/>
                </a:solidFill>
                <a:effectLst/>
                <a:latin typeface="Helvetica Neue"/>
              </a:rPr>
              <a:t> и </a:t>
            </a:r>
            <a:r>
              <a:rPr lang="ru-RU" b="0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/>
              </a:rPr>
              <a:t>ответственного</a:t>
            </a:r>
            <a:r>
              <a:rPr lang="ru-RU" b="0" i="1" dirty="0">
                <a:solidFill>
                  <a:srgbClr val="333333"/>
                </a:solidFill>
                <a:effectLst/>
                <a:latin typeface="Helvetica Neue"/>
              </a:rPr>
              <a:t>, способного обеспечить суверенитет, </a:t>
            </a:r>
            <a:r>
              <a:rPr lang="ru-RU" b="0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/>
              </a:rPr>
              <a:t>конкурентоспособность</a:t>
            </a:r>
            <a:r>
              <a:rPr lang="ru-RU" b="0" i="1" dirty="0">
                <a:solidFill>
                  <a:srgbClr val="333333"/>
                </a:solidFill>
                <a:effectLst/>
                <a:latin typeface="Helvetica Neue"/>
              </a:rPr>
              <a:t> и дальнейшее </a:t>
            </a:r>
            <a:r>
              <a:rPr lang="ru-RU" b="0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/>
              </a:rPr>
              <a:t>развитие России</a:t>
            </a:r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AF1405-2E7F-03AA-1F3C-90E092B9B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6610" y="1364305"/>
            <a:ext cx="4781076" cy="4789359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Распоряжение Правительства РФ от 31 марта 2022 г №678-р «Об утверждении Концепции развития дополнительного образования детей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Helvetica Neue"/>
              </a:rPr>
              <a:t>до 2030 года»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39F85DD-987F-623B-D3BE-368FC3893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43" y="4929572"/>
            <a:ext cx="1688757" cy="168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54D09698-D19C-BC51-B70A-1F810E720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669" y="3864318"/>
            <a:ext cx="2033201" cy="20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BCC45276-6E09-AD6A-66D8-EB3737A5BCA3}"/>
              </a:ext>
            </a:extLst>
          </p:cNvPr>
          <p:cNvSpPr txBox="1">
            <a:spLocks/>
          </p:cNvSpPr>
          <p:nvPr/>
        </p:nvSpPr>
        <p:spPr>
          <a:xfrm>
            <a:off x="873211" y="94787"/>
            <a:ext cx="9621794" cy="6301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6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Государственный заказ на дополнительное образование детей</a:t>
            </a:r>
          </a:p>
        </p:txBody>
      </p:sp>
    </p:spTree>
    <p:extLst>
      <p:ext uri="{BB962C8B-B14F-4D97-AF65-F5344CB8AC3E}">
        <p14:creationId xmlns:p14="http://schemas.microsoft.com/office/powerpoint/2010/main" val="48565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2D9FD3D-D4CF-0FEB-A71A-144F888C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2530183-21D2-C481-429D-A3CB2373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F7E019D-F1C2-A951-2AE5-FD870EC8B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36525"/>
            <a:ext cx="9912178" cy="664656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9B831C2-0CD9-409A-4248-028158654C81}"/>
              </a:ext>
            </a:extLst>
          </p:cNvPr>
          <p:cNvSpPr/>
          <p:nvPr/>
        </p:nvSpPr>
        <p:spPr>
          <a:xfrm>
            <a:off x="10018643" y="1651129"/>
            <a:ext cx="1980377" cy="22609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77597C-4195-E4E9-EF60-10C673D0D92D}"/>
              </a:ext>
            </a:extLst>
          </p:cNvPr>
          <p:cNvSpPr txBox="1"/>
          <p:nvPr/>
        </p:nvSpPr>
        <p:spPr>
          <a:xfrm>
            <a:off x="10018644" y="1903237"/>
            <a:ext cx="186010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ЕАИС ДО: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bg1"/>
                </a:solidFill>
              </a:rPr>
              <a:t>Региональный навигатор ДОД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bg1"/>
                </a:solidFill>
              </a:rPr>
              <a:t>АИС Статистика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bg1"/>
                </a:solidFill>
              </a:rPr>
              <a:t>АИС Мой спорт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BE8F1EA9-E961-C616-ADFF-D0C0A8C0284D}"/>
              </a:ext>
            </a:extLst>
          </p:cNvPr>
          <p:cNvCxnSpPr/>
          <p:nvPr/>
        </p:nvCxnSpPr>
        <p:spPr>
          <a:xfrm>
            <a:off x="10193572" y="1423283"/>
            <a:ext cx="286247" cy="151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5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329397-F529-9A8F-DA2C-E485F9CE3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457" y="2021921"/>
            <a:ext cx="3376792" cy="1080938"/>
          </a:xfrm>
          <a:solidFill>
            <a:schemeClr val="accent4"/>
          </a:solidFill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Вовлечение детей в мероприятия ранней профориентации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(в т.ч. через сетевое взаимодействие)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D18B277-DBDE-4A2C-25AE-AF931D3EBEC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2456" y="3290614"/>
            <a:ext cx="3376792" cy="337379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900" dirty="0"/>
              <a:t>вовлечь обучающихся в программы и мероприятия </a:t>
            </a:r>
            <a:r>
              <a:rPr lang="ru-RU" sz="900" b="1" dirty="0"/>
              <a:t>ранней профориентации</a:t>
            </a:r>
            <a:r>
              <a:rPr lang="ru-RU" sz="900" dirty="0"/>
              <a:t>, обеспечивающие ознакомление с современными профессиями и профессиями будущего, поддержку профессионального самоопределения,     формирование     навыков     планирования     карьеры с применением   инструментов   профессиональных   проб,  стажировок в    организациях     реального     сектора     экономики,     взаимодействие с сотрудниками </a:t>
            </a:r>
            <a:r>
              <a:rPr lang="ru-RU" sz="900" b="1" dirty="0"/>
              <a:t>предприятий, научных организаций, профессиональных образовательных организаций и образовательных организаций высшего образования</a:t>
            </a:r>
            <a:r>
              <a:rPr lang="ru-RU" sz="900" dirty="0"/>
              <a:t>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900" dirty="0"/>
              <a:t>расширить участие </a:t>
            </a:r>
            <a:r>
              <a:rPr lang="ru-RU" sz="900" b="1" dirty="0"/>
              <a:t>профессиональных образовательных организаций </a:t>
            </a:r>
            <a:r>
              <a:rPr lang="ru-RU" sz="900" dirty="0"/>
              <a:t>и образовательных   организаций   высшего   образования   в   разработке и реализации дополнительных общеобразовательных программ;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23F54E0-9FF4-67EF-3D7C-73C17EA7A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50082" y="2021920"/>
            <a:ext cx="3063240" cy="1080937"/>
          </a:xfrm>
          <a:solidFill>
            <a:schemeClr val="accent5"/>
          </a:solidFill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Формирование единого открытого образовательного пространства дополнительного образования детей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F0870B4-9122-BEFE-C4A2-E8B033B01CE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950082" y="3290611"/>
            <a:ext cx="3063240" cy="337379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обеспечить  развитие централизованной системы управления сетью ДШИ и сетью организаций, реализующих дополнительные образовательные программы спортивной подготовки с 1 января 2023 г., органами исполнительной   власти   субъектов   Российской   Федерации в области физической культуры и спорта;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создать новые места для увеличения количества обучающихся в системе дополнительного образования детей, в том числе увеличение охвата детей дополнительными предпрофессиональными программами в области искусств в детских школах искусств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Внедрить механизмы ПФДО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ADBD4EEE-D007-D0D0-895C-7C472B975E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4156" y="2035723"/>
            <a:ext cx="3320276" cy="1067134"/>
          </a:xfrm>
          <a:solidFill>
            <a:schemeClr val="accent6"/>
          </a:solidFill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Обновление содержания дополнительных общеобразовательных общеразвивающих программ по приоритетным направлениям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173B160C-6171-C68D-4FF9-568464CA755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224156" y="3283414"/>
            <a:ext cx="3320276" cy="335999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900" dirty="0"/>
              <a:t>создать сеть </a:t>
            </a:r>
            <a:r>
              <a:rPr lang="ru-RU" sz="900" b="1" dirty="0"/>
              <a:t>технологических кружков </a:t>
            </a:r>
            <a:r>
              <a:rPr lang="ru-RU" sz="900" dirty="0"/>
              <a:t>(для подготовки нового поколения технологических лидеров, инженеров и ученых), </a:t>
            </a:r>
            <a:r>
              <a:rPr lang="ru-RU" sz="900" b="1" dirty="0"/>
              <a:t>школьных спортивных клубов </a:t>
            </a:r>
            <a:r>
              <a:rPr lang="ru-RU" sz="900" dirty="0"/>
              <a:t>и </a:t>
            </a:r>
            <a:r>
              <a:rPr lang="ru-RU" sz="900" b="1" dirty="0"/>
              <a:t>школьных спортивных лиг </a:t>
            </a:r>
            <a:r>
              <a:rPr lang="ru-RU" sz="900" dirty="0"/>
              <a:t>по видам спорта для формирования здорового спортивного образа жизни обучающихся, </a:t>
            </a:r>
            <a:r>
              <a:rPr lang="ru-RU" sz="900" b="1" dirty="0"/>
              <a:t>школьных музеев</a:t>
            </a:r>
            <a:r>
              <a:rPr lang="ru-RU" sz="900" dirty="0"/>
              <a:t>, </a:t>
            </a:r>
            <a:r>
              <a:rPr lang="ru-RU" sz="900" b="1" dirty="0"/>
              <a:t>школьных театров, школьных медиацентров;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900" dirty="0"/>
              <a:t>обеспечить вовлечение детей, испытывающих трудности в освоении основных общеобразовательных программ, в освоение дополнительных общеобразовательных программ (в том числе реализуемых в каникулярные периоды) </a:t>
            </a:r>
            <a:r>
              <a:rPr lang="ru-RU" sz="900" b="1" dirty="0"/>
              <a:t>для повышения качества образовательных результатов</a:t>
            </a:r>
            <a:r>
              <a:rPr lang="ru-RU" sz="900" dirty="0"/>
              <a:t>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900" dirty="0"/>
              <a:t>обобщить и распространить лучшие практики по обновлению содержания и технологий дополнительного образования по </a:t>
            </a:r>
            <a:r>
              <a:rPr lang="ru-RU" sz="900" b="1" dirty="0"/>
              <a:t>приоритетным направлениям, в том числе каникулярных профориентационных школ, организованных ОО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xmlns="" id="{CFF55B8D-4346-5DF7-7AC7-83EDF382A628}"/>
              </a:ext>
            </a:extLst>
          </p:cNvPr>
          <p:cNvSpPr txBox="1">
            <a:spLocks/>
          </p:cNvSpPr>
          <p:nvPr/>
        </p:nvSpPr>
        <p:spPr>
          <a:xfrm>
            <a:off x="502508" y="955589"/>
            <a:ext cx="9621794" cy="29656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6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Государственный заказ на дополнительное образование детей</a:t>
            </a:r>
          </a:p>
          <a:p>
            <a:pPr algn="just"/>
            <a:r>
              <a:rPr lang="ru-RU" sz="26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Концепция развития ДОД до 2030 года.</a:t>
            </a:r>
          </a:p>
        </p:txBody>
      </p:sp>
    </p:spTree>
    <p:extLst>
      <p:ext uri="{BB962C8B-B14F-4D97-AF65-F5344CB8AC3E}">
        <p14:creationId xmlns:p14="http://schemas.microsoft.com/office/powerpoint/2010/main" val="117459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966377-3179-0423-0A68-E20AF38D8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10" y="576650"/>
            <a:ext cx="10895381" cy="59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9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914" y="1062681"/>
            <a:ext cx="9712410" cy="3853331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>
                <a:solidFill>
                  <a:schemeClr val="bg1"/>
                </a:solidFill>
              </a:rPr>
              <a:t>общественный запрос на дополнительное образование детей города Коврова</a:t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400" b="1" cap="all" spc="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568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Социально-демографический портрет адресата ДОД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97338" y="2091503"/>
            <a:ext cx="96138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5"/>
                </a:solidFill>
              </a:rPr>
              <a:t>Целевая аудитория. 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3A2FF6-0458-C624-3211-E1D7EBF4DE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89" t="1501"/>
          <a:stretch/>
        </p:blipFill>
        <p:spPr>
          <a:xfrm>
            <a:off x="1333719" y="2701570"/>
            <a:ext cx="9213225" cy="262965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B943576-0453-0169-E566-0E5444D0A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361" y="219535"/>
            <a:ext cx="734883" cy="80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20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Мотивация родителей / детей</a:t>
            </a:r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6" name="Объект 5">
                <a:extLst>
                  <a:ext uri="{FF2B5EF4-FFF2-40B4-BE49-F238E27FC236}">
                    <a16:creationId xmlns:a16="http://schemas.microsoft.com/office/drawing/2014/main" id="{D16D5547-44D8-D6FB-1205-35C9618CE20D}"/>
                  </a:ext>
                </a:extLst>
              </p:cNvPr>
              <p:cNvGraphicFramePr>
                <a:graphicFrameLocks noGrp="1"/>
              </p:cNvGraphicFramePr>
              <p:nvPr>
                <p:ph sz="quarter" idx="1"/>
              </p:nvPr>
            </p:nvGraphicFramePr>
            <p:xfrm>
              <a:off x="797379" y="1973507"/>
              <a:ext cx="3780000" cy="4860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Объект 5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D16D5547-44D8-D6FB-1205-35C9618CE2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7379" y="1973507"/>
                <a:ext cx="3780000" cy="4860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AD54576-D98E-747E-317D-E2C0AF24A14E}"/>
              </a:ext>
            </a:extLst>
          </p:cNvPr>
          <p:cNvSpPr/>
          <p:nvPr/>
        </p:nvSpPr>
        <p:spPr>
          <a:xfrm>
            <a:off x="5001920" y="1973507"/>
            <a:ext cx="6787309" cy="486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Оценка условий ДОД родителями:</a:t>
            </a:r>
          </a:p>
          <a:p>
            <a:r>
              <a:rPr lang="ru-RU" sz="1500" b="1" dirty="0">
                <a:solidFill>
                  <a:schemeClr val="accent5"/>
                </a:solidFill>
              </a:rPr>
              <a:t>ТОП-5 наиболее важных условий в организации занятий ребенка: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500" dirty="0"/>
              <a:t>От посещения учреждения у ребенка должны возникать </a:t>
            </a:r>
            <a:r>
              <a:rPr lang="ru-RU" sz="1500" dirty="0">
                <a:highlight>
                  <a:srgbClr val="FFFF00"/>
                </a:highlight>
              </a:rPr>
              <a:t>чувства удовлетворения, радости, прекрасные воспоминания </a:t>
            </a:r>
            <a:endParaRPr lang="ru-RU" sz="1500" b="1" dirty="0">
              <a:highlight>
                <a:srgbClr val="FFFF00"/>
              </a:highlight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500" dirty="0"/>
              <a:t>Должен быть создан </a:t>
            </a:r>
            <a:r>
              <a:rPr lang="ru-RU" sz="1500" dirty="0">
                <a:highlight>
                  <a:srgbClr val="FFFF00"/>
                </a:highlight>
              </a:rPr>
              <a:t>психологический комфорт </a:t>
            </a:r>
            <a:r>
              <a:rPr lang="ru-RU" sz="1500" dirty="0"/>
              <a:t>во взаимоотношениях со сверстниками, преподавателями</a:t>
            </a:r>
            <a:endParaRPr lang="ru-RU" sz="1500" b="1" dirty="0"/>
          </a:p>
          <a:p>
            <a:pPr marL="228600" indent="-228600">
              <a:buFont typeface="+mj-lt"/>
              <a:buAutoNum type="arabicPeriod"/>
            </a:pPr>
            <a:r>
              <a:rPr lang="ru-RU" sz="1500" dirty="0"/>
              <a:t>Должен быть </a:t>
            </a:r>
            <a:r>
              <a:rPr lang="ru-RU" sz="1500" dirty="0">
                <a:highlight>
                  <a:srgbClr val="FFFF00"/>
                </a:highlight>
              </a:rPr>
              <a:t>удобный</a:t>
            </a:r>
            <a:r>
              <a:rPr lang="ru-RU" sz="1500" dirty="0"/>
              <a:t> режим работы, удобное расписание занятий </a:t>
            </a:r>
            <a:endParaRPr lang="ru-RU" sz="1500" b="1" dirty="0"/>
          </a:p>
          <a:p>
            <a:pPr marL="228600" indent="-228600">
              <a:buFont typeface="+mj-lt"/>
              <a:buAutoNum type="arabicPeriod"/>
            </a:pPr>
            <a:r>
              <a:rPr lang="ru-RU" sz="1500" dirty="0"/>
              <a:t>На занятиях должны быть обеспечены </a:t>
            </a:r>
            <a:r>
              <a:rPr lang="ru-RU" sz="1500" dirty="0">
                <a:highlight>
                  <a:srgbClr val="FFFF00"/>
                </a:highlight>
              </a:rPr>
              <a:t>безопасные</a:t>
            </a:r>
            <a:r>
              <a:rPr lang="ru-RU" sz="1500" dirty="0"/>
              <a:t> условия для жизни и здоровья ребенка </a:t>
            </a:r>
            <a:endParaRPr lang="ru-RU" sz="1500" b="1" dirty="0"/>
          </a:p>
          <a:p>
            <a:pPr marL="228600" indent="-228600">
              <a:buFont typeface="+mj-lt"/>
              <a:buAutoNum type="arabicPeriod"/>
            </a:pPr>
            <a:r>
              <a:rPr lang="ru-RU" sz="1500" dirty="0"/>
              <a:t>На занятиях должен быть обеспечен </a:t>
            </a:r>
            <a:r>
              <a:rPr lang="ru-RU" sz="1500" dirty="0">
                <a:highlight>
                  <a:srgbClr val="FFFF00"/>
                </a:highlight>
              </a:rPr>
              <a:t>образовательный результат </a:t>
            </a:r>
            <a:endParaRPr lang="ru-RU" sz="1500" b="1" dirty="0">
              <a:highlight>
                <a:srgbClr val="FFFF00"/>
              </a:highlight>
            </a:endParaRPr>
          </a:p>
          <a:p>
            <a:endParaRPr lang="ru-RU" sz="1500" b="1" dirty="0">
              <a:solidFill>
                <a:schemeClr val="bg2"/>
              </a:solidFill>
            </a:endParaRPr>
          </a:p>
          <a:p>
            <a:r>
              <a:rPr lang="ru-RU" sz="1500" b="1" dirty="0">
                <a:solidFill>
                  <a:schemeClr val="accent5"/>
                </a:solidFill>
              </a:rPr>
              <a:t>ТОП-3 условий обучения, которые удовлетворительны для родителей: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500" dirty="0"/>
              <a:t>Удобство территориального расположения организации (ребенку удобно добираться до места занятий)</a:t>
            </a:r>
            <a:endParaRPr lang="ru-RU" sz="1500" b="1" dirty="0"/>
          </a:p>
          <a:p>
            <a:pPr marL="228600" indent="-228600">
              <a:buFont typeface="+mj-lt"/>
              <a:buAutoNum type="arabicPeriod"/>
            </a:pPr>
            <a:r>
              <a:rPr lang="ru-RU" sz="1500" dirty="0">
                <a:highlight>
                  <a:srgbClr val="FFFF00"/>
                </a:highlight>
              </a:rPr>
              <a:t>Качество преподавания (как учат, как объясняют, как тренируют и т.д.)</a:t>
            </a:r>
            <a:endParaRPr lang="ru-RU" sz="1500" b="1" dirty="0">
              <a:highlight>
                <a:srgbClr val="FFFF00"/>
              </a:highlight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500" dirty="0"/>
              <a:t>Отношение педагогов к Вашему ребенку (</a:t>
            </a:r>
            <a:r>
              <a:rPr lang="ru-RU" sz="1500" dirty="0">
                <a:highlight>
                  <a:srgbClr val="FFFF00"/>
                </a:highlight>
              </a:rPr>
              <a:t>насколько отношение является доброжелательным)</a:t>
            </a:r>
            <a:endParaRPr lang="ru-RU" sz="1500" b="1" dirty="0">
              <a:highlight>
                <a:srgbClr val="FFFF00"/>
              </a:highlight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B951832-AA4C-D5D7-4209-E3D1BB647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361" y="219535"/>
            <a:ext cx="734883" cy="80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77718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82_TF89338750_Win32.potx" id="{1C3AEEAC-0F27-4CFA-8ACD-9680D3AD60AA}" vid="{6E63C9F9-8FC9-48F9-9811-2BE3375EB0F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Галактика</Template>
  <TotalTime>625</TotalTime>
  <Words>568</Words>
  <Application>Microsoft Office PowerPoint</Application>
  <PresentationFormat>Широкоэкранный</PresentationFormat>
  <Paragraphs>68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ITCFranklinGothicW10-Bk 862339</vt:lpstr>
      <vt:lpstr>Univers</vt:lpstr>
      <vt:lpstr>Wingdings</vt:lpstr>
      <vt:lpstr>GradientUnivers</vt:lpstr>
      <vt:lpstr>Клиентоцентричная модель взаимодействия муниципальной системы ДОД с родительско-детской общественностью  города Коврова</vt:lpstr>
      <vt:lpstr>Указ Президента Российской Федерации от 07.05.2024 г. № 309 «О национальных целях развития Российской Федерации на период до 2030 года и на перспективу до 2036 года» 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общественный запрос на дополнительное образование детей города Коврова </vt:lpstr>
      <vt:lpstr>Социально-демографический портрет адресата ДОД</vt:lpstr>
      <vt:lpstr> Мотивация родителей / детей</vt:lpstr>
      <vt:lpstr>Ожидания родителей</vt:lpstr>
      <vt:lpstr>Клиентоцентричная модель взаимодействия муниципальной системы ДОД с родительско-детской общественностью  города Коврова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реализация дополнительных общеобразовательных общеразвивающих программ с учетом нового порядка</dc:title>
  <dc:creator>Екатерина Золотова</dc:creator>
  <cp:lastModifiedBy>ДДТ</cp:lastModifiedBy>
  <cp:revision>24</cp:revision>
  <dcterms:created xsi:type="dcterms:W3CDTF">2023-02-08T10:39:46Z</dcterms:created>
  <dcterms:modified xsi:type="dcterms:W3CDTF">2025-04-22T12:11:46Z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