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8" r:id="rId2"/>
    <p:sldId id="260" r:id="rId3"/>
    <p:sldId id="268" r:id="rId4"/>
    <p:sldId id="278" r:id="rId5"/>
    <p:sldId id="279" r:id="rId6"/>
    <p:sldId id="281" r:id="rId7"/>
    <p:sldId id="263" r:id="rId8"/>
    <p:sldId id="282" r:id="rId9"/>
    <p:sldId id="272" r:id="rId10"/>
    <p:sldId id="280" r:id="rId11"/>
    <p:sldId id="267" r:id="rId12"/>
    <p:sldId id="274" r:id="rId13"/>
    <p:sldId id="276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5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5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7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8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2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udy.garant.ru/auth/login?username=gu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811C7C-071E-0186-F385-D11FA38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" y="0"/>
            <a:ext cx="12128625" cy="20157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 муниципальной системы дополнительного образования (Государственный заказ)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DDD238-D0C4-9FBC-F580-B7DC09C6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" y="2015732"/>
            <a:ext cx="12128625" cy="48422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53EAF43-48D5-FD0C-F091-060A5636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031" y="277959"/>
            <a:ext cx="1070065" cy="1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7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F255D11-38EF-7953-BAC7-9AA506418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5" y="32960"/>
            <a:ext cx="4110192" cy="22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B2F23011-4D5E-CF31-3008-D2D810C4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695" y="-84290"/>
            <a:ext cx="3223204" cy="24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B4DC7559-160A-5E32-C245-5D248FE3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" y="2516222"/>
            <a:ext cx="3934156" cy="295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E5EAECBA-96DE-B669-6EDC-DB643037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08" y="2516222"/>
            <a:ext cx="3907791" cy="29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ЮЦ Гелиос">
            <a:extLst>
              <a:ext uri="{FF2B5EF4-FFF2-40B4-BE49-F238E27FC236}">
                <a16:creationId xmlns="" xmlns:a16="http://schemas.microsoft.com/office/drawing/2014/main" id="{552C3F9F-9266-CCE3-4531-0E02F360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98" y="2202783"/>
            <a:ext cx="3223204" cy="32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30D698-A771-7E34-07B1-E0B22DEC2066}"/>
              </a:ext>
            </a:extLst>
          </p:cNvPr>
          <p:cNvSpPr txBox="1"/>
          <p:nvPr/>
        </p:nvSpPr>
        <p:spPr>
          <a:xfrm>
            <a:off x="4319577" y="218099"/>
            <a:ext cx="373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МБОУ ДО «Дом детского творчества»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E2FCC6-DEBA-4B57-C214-2D1CB21DCD99}"/>
              </a:ext>
            </a:extLst>
          </p:cNvPr>
          <p:cNvSpPr txBox="1"/>
          <p:nvPr/>
        </p:nvSpPr>
        <p:spPr>
          <a:xfrm>
            <a:off x="5214162" y="1389207"/>
            <a:ext cx="3617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Дом детской культуры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Дегтярёвец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3A2D62-DE96-45C6-32C7-BE5862C08464}"/>
              </a:ext>
            </a:extLst>
          </p:cNvPr>
          <p:cNvSpPr txBox="1"/>
          <p:nvPr/>
        </p:nvSpPr>
        <p:spPr>
          <a:xfrm>
            <a:off x="4541931" y="5505111"/>
            <a:ext cx="3481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Детско-юношеский центр «Гелиос»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D1613B-DB98-39C4-6748-51F1F5500B32}"/>
              </a:ext>
            </a:extLst>
          </p:cNvPr>
          <p:cNvSpPr txBox="1"/>
          <p:nvPr/>
        </p:nvSpPr>
        <p:spPr>
          <a:xfrm>
            <a:off x="226989" y="5505111"/>
            <a:ext cx="347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МБОУ ДО центр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детей «Родничок»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A28121-D441-3989-9978-E9868EAE3E53}"/>
              </a:ext>
            </a:extLst>
          </p:cNvPr>
          <p:cNvSpPr txBox="1"/>
          <p:nvPr/>
        </p:nvSpPr>
        <p:spPr>
          <a:xfrm>
            <a:off x="8923494" y="5466838"/>
            <a:ext cx="2963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Центр детского технического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творчества «Азимут»</a:t>
            </a:r>
          </a:p>
        </p:txBody>
      </p:sp>
    </p:spTree>
    <p:extLst>
      <p:ext uri="{BB962C8B-B14F-4D97-AF65-F5344CB8AC3E}">
        <p14:creationId xmlns:p14="http://schemas.microsoft.com/office/powerpoint/2010/main" val="32121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311CEC-A568-2356-A4F9-7D3AB21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53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Сертифицированных программ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BAE03D-7215-8406-5176-3006B975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4547"/>
            <a:ext cx="12191999" cy="50634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по направленностям: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 – 47 программ (69%)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направленность – 19 программ (28%)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 направленность – 2 программы (3%)</a:t>
            </a:r>
          </a:p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 программ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- 0 программ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– 0 программ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79A8A4ED-8F27-622B-04A8-048F7E4285C2}"/>
              </a:ext>
            </a:extLst>
          </p:cNvPr>
          <p:cNvGrpSpPr/>
          <p:nvPr/>
        </p:nvGrpSpPr>
        <p:grpSpPr>
          <a:xfrm>
            <a:off x="0" y="1175328"/>
            <a:ext cx="12191999" cy="590400"/>
            <a:chOff x="380063" y="10743"/>
            <a:chExt cx="5320890" cy="5904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A374595F-9D99-E1BB-48FB-E393CEEB3E42}"/>
                </a:ext>
              </a:extLst>
            </p:cNvPr>
            <p:cNvSpPr/>
            <p:nvPr/>
          </p:nvSpPr>
          <p:spPr>
            <a:xfrm>
              <a:off x="380063" y="10743"/>
              <a:ext cx="5320890" cy="5904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C62B979-D306-1D29-3BC3-648AD217D443}"/>
                </a:ext>
              </a:extLst>
            </p:cNvPr>
            <p:cNvSpPr txBox="1"/>
            <p:nvPr/>
          </p:nvSpPr>
          <p:spPr>
            <a:xfrm>
              <a:off x="408884" y="39564"/>
              <a:ext cx="5263248" cy="532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117" tIns="0" rIns="201117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 ДООП, 1299 обучающийся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7069907-ACD4-28A0-4697-AB416633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92" y="346490"/>
            <a:ext cx="1065994" cy="11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4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E53229-DDC4-FD61-D8A4-FE086D36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642"/>
            <a:ext cx="12191999" cy="19646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Программ муниципального заказа (МЗ)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D368A4-B463-8D51-056C-AB6AD9C4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5960"/>
            <a:ext cx="12191998" cy="50020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МЗ (муниципальное задание) в контексте программ дополнительного образования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программа, на которую уже сформировано муниципальное задание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она профинансирована муниципалитетом. При этом деньги с сертификата при зачислении по такой программе не списываются, так как она значима для государства. 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поставщика 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 программы, 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13786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2C94DDA-4143-5482-C13A-BA125E70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84" y="187774"/>
            <a:ext cx="1065994" cy="11725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240" y="4047662"/>
            <a:ext cx="4996155" cy="28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49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4B5ACB-CDB0-6063-91A2-DC8A8817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378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Платных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DF8060-4E36-D2C9-6C77-91D21631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65572"/>
            <a:ext cx="12191998" cy="49924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образовательные организации вправе оказывать 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платные дополнительные образовательные услуги</a:t>
            </a:r>
            <a:r>
              <a:rPr lang="ru-RU" sz="24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предусмотренные соответствующими образовательными программами и государственными образовательными стандартами.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зачислений -1918 обучающихся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УДОД – 421 обучающийся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-1497 обучающихся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13AAFAE-A0C3-ABE7-82C3-A31741EA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92" y="346490"/>
            <a:ext cx="1065994" cy="11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513" y="3508899"/>
            <a:ext cx="5764567" cy="324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58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A0505C-8DED-D45B-6654-04B616BC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4690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доступности дополнительного образования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567E4B-1B85-F454-3A41-E2C4D443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65574"/>
            <a:ext cx="12191998" cy="492575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человека (различные нозологические группы) и 35 программ: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детей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22 АДООП, 469 чел.,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(СОШ)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АДООП, 158 чел. </a:t>
            </a:r>
          </a:p>
          <a:p>
            <a:pPr algn="ctr"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(коррекционные) образовательные учреждения (СКОУ)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АДООП, 102 чел.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C4B414C-AA69-1467-0038-C05E73C4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23" y="1305279"/>
            <a:ext cx="1065994" cy="11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7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06F21F-9F30-03DF-D539-DE4B09BF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312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доступности дополнительного образования детей с ОВЗ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ДООП по направленностям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4475BE-D781-7886-680E-8D8F9A5B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" y="1883121"/>
            <a:ext cx="12191999" cy="49748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 направленность - 12 программ (34%) 175 чел.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– 1 программа (3%) 14 чел.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– 8 программ (23%) 311 чел.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– 14 программ (40%) 229 чел.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– 0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- 0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C618252-02D7-5515-FD36-280A2BE5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92" y="346490"/>
            <a:ext cx="1065994" cy="11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3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B96BC-5765-AE5B-7024-C845AA9D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050"/>
            <a:ext cx="12192000" cy="17368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спектр активных программ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портале-навигаторе 33.pfdo.ru на конец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F27509-25BE-1850-DE85-3ECF73D2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lvl="0" indent="0" algn="ctr" rtl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pPr marL="457200" lvl="1" indent="0" rtl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ДООП –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(реестры бюджетных, сертифицированных и платных программ);</a:t>
            </a:r>
          </a:p>
          <a:p>
            <a:pPr marL="0" lvl="0" indent="0" algn="ctr" rtl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ДООП по поставщикам:</a:t>
            </a:r>
          </a:p>
          <a:p>
            <a:pPr lvl="1" rt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детей – 309 программ;</a:t>
            </a:r>
          </a:p>
          <a:p>
            <a:pPr lvl="1" rt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(СОШ) – 225 программ;</a:t>
            </a:r>
          </a:p>
          <a:p>
            <a:pPr lvl="1" rt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учреждения – 76 программ;</a:t>
            </a:r>
          </a:p>
          <a:p>
            <a:pPr lvl="1" rt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среднего профессионального образования (СПО) – 7 программ;</a:t>
            </a:r>
          </a:p>
          <a:p>
            <a:pPr lvl="1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(коррекционные) образовательные учреждения (СКОУ) – 6 программ.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54F9EF-241D-CEB8-2429-B95C5F33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613" y="309300"/>
            <a:ext cx="821201" cy="9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4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4B181-E507-C5F4-DD86-C8D1139A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5087"/>
            <a:ext cx="12192000" cy="16979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программы по направленностям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941775-3A7C-6904-9DC9-012AB1C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2" y="1882996"/>
            <a:ext cx="12015018" cy="49750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(ЕН)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AD1C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ДООП — 30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 (СГН)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AD1C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ДООП — 136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программ (878 чел.)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(43 чел.),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 программ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СКОУ -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— 921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81программа (2426 чел.),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29 программ (410 чел.)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26 программ (434 чел.)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СКОУ -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— 3270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77BA893C-8258-D68C-74B3-75174E0A45EA}"/>
              </a:ext>
            </a:extLst>
          </p:cNvPr>
          <p:cNvSpPr/>
          <p:nvPr/>
        </p:nvSpPr>
        <p:spPr>
          <a:xfrm>
            <a:off x="4545594" y="22368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A865428D-FA40-7443-B7E3-BEDC095BF6D2}"/>
              </a:ext>
            </a:extLst>
          </p:cNvPr>
          <p:cNvSpPr/>
          <p:nvPr/>
        </p:nvSpPr>
        <p:spPr>
          <a:xfrm>
            <a:off x="4545594" y="4621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6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41F8FEAE-27F3-A2AC-F6A3-F0B50211A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52DAE9-74E7-038F-60C8-1DCEBA99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34"/>
            <a:ext cx="12191999" cy="18511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программы по направленностям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994CA9-06ED-0F5D-8B45-E93552D4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2996"/>
            <a:ext cx="12192000" cy="42523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(ТН)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AD1C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ДООП — 60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(ТКН)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ВСЕГО: ДООП — 21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-30 программ (894 чел.),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22 программы (241 чел.),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-7 программ (365 чел.),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-1программа (14 чел.)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— 505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-13 программ (243 чел.)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-8 программ (111 чел.),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— 354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C798796C-D97D-940A-40BD-1A8701279ECE}"/>
              </a:ext>
            </a:extLst>
          </p:cNvPr>
          <p:cNvSpPr/>
          <p:nvPr/>
        </p:nvSpPr>
        <p:spPr>
          <a:xfrm>
            <a:off x="4255129" y="2181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56771D3C-FE73-BAD1-4B16-C63823D53F11}"/>
              </a:ext>
            </a:extLst>
          </p:cNvPr>
          <p:cNvSpPr/>
          <p:nvPr/>
        </p:nvSpPr>
        <p:spPr>
          <a:xfrm>
            <a:off x="4348119" y="49283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3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06CBC4B8-9D1C-8F77-B494-6A6595FA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FBB6EA-BBDA-3AE8-9EF9-12CFB5DA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85087"/>
            <a:ext cx="12125325" cy="10492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программы по направленностям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864B86-3D52-7662-6B9D-726BF94B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33996"/>
            <a:ext cx="12192001" cy="562400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(ФСН)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 — 121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(ХН)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ВСЕГО: ДООП — 255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- 66 программ (1243 чел.),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- 40 программ (848 чел.),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-13 программ (207 чел.),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- 2 программы (46 чел.)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— 2344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</a:t>
            </a:r>
            <a:endParaRPr lang="ru-RU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-164 программы (3163чел.),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-34 программы (1016 чел.),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-34 программы (437 чел.),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-1 программа (342 чел.)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— 4658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E7144670-BE8C-C73B-2C91-6B38FADA87E4}"/>
              </a:ext>
            </a:extLst>
          </p:cNvPr>
          <p:cNvSpPr/>
          <p:nvPr/>
        </p:nvSpPr>
        <p:spPr>
          <a:xfrm>
            <a:off x="4275062" y="2553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ABEB329C-B2BA-505A-C9F2-7D8228696687}"/>
              </a:ext>
            </a:extLst>
          </p:cNvPr>
          <p:cNvSpPr/>
          <p:nvPr/>
        </p:nvSpPr>
        <p:spPr>
          <a:xfrm>
            <a:off x="4255129" y="4930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8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2778CD-8F4C-E9B8-AA85-CBD8ADAB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7471" cy="36281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837E78-F9D9-DB37-A400-4ED7657C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04" y="0"/>
            <a:ext cx="4572396" cy="3429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0AB67A-61B5-21E3-40F6-460003C19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340" y="3289277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97DEE-4594-C781-32A9-E8713A31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8682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ДООП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BCCD9D-D92F-E9C3-7C64-B49B1E0A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68248"/>
            <a:ext cx="12191998" cy="49897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1">
              <a:lnSpc>
                <a:spcPct val="250000"/>
              </a:lnSpc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(школы) – 6305 обучающихся (48%);</a:t>
            </a:r>
          </a:p>
          <a:p>
            <a:pPr lvl="1" rtl="0">
              <a:lnSpc>
                <a:spcPct val="250000"/>
              </a:lnSpc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детей – 5168 обучающихся (40%);</a:t>
            </a:r>
          </a:p>
          <a:p>
            <a:pPr lvl="1" rtl="0">
              <a:lnSpc>
                <a:spcPct val="2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учреждения – 1121 обучающийся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(8%);</a:t>
            </a:r>
          </a:p>
          <a:p>
            <a:pPr lvl="1" rtl="0">
              <a:lnSpc>
                <a:spcPct val="2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среднего профессионального образования (СПО) – 356 обучающихся(3%);</a:t>
            </a:r>
          </a:p>
          <a:p>
            <a:pPr lvl="1">
              <a:lnSpc>
                <a:spcPct val="2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(коррекционные) образовательные учреждения (СКОУ) – 102 обучающихся (1%).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B64E80D-1BEE-18C4-6C04-C6F11C7E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92" y="346490"/>
            <a:ext cx="1065994" cy="11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2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4681" y="131575"/>
            <a:ext cx="2800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реестры программ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5" y="630314"/>
            <a:ext cx="5024762" cy="282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411" y="660831"/>
            <a:ext cx="4996155" cy="28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004" y="3520552"/>
            <a:ext cx="5735959" cy="32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36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12192000" cy="24314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сертифицированных программ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44E6A7-6735-C051-324F-006CDE0AF51F}"/>
              </a:ext>
            </a:extLst>
          </p:cNvPr>
          <p:cNvSpPr txBox="1"/>
          <p:nvPr/>
        </p:nvSpPr>
        <p:spPr>
          <a:xfrm>
            <a:off x="11837" y="1020932"/>
            <a:ext cx="12180163" cy="3554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Сертифицированные программы дополнительного образования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дополнительные общеобразовательные программы, которые реализуются государственными (муниципальными) организациями сверх установленного задания, организациями или индивидуальными предпринимателями за счёт средств местных бюджетов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600"/>
              </a:spcAft>
              <a:buNone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1EDA6E3B-4B2E-06D3-97BF-1FDBAE9B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497" y="160060"/>
            <a:ext cx="822886" cy="9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9475" y="45856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Скрин</a:t>
            </a:r>
            <a:r>
              <a:rPr lang="ru-RU" dirty="0"/>
              <a:t> реестра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438" y="2349254"/>
            <a:ext cx="7785717" cy="437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105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1816</TotalTime>
  <Words>476</Words>
  <Application>Microsoft Office PowerPoint</Application>
  <PresentationFormat>Широкоэкранный</PresentationFormat>
  <Paragraphs>156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Ожидания муниципальной системы дополнительного образования (Государственный заказ)</vt:lpstr>
      <vt:lpstr> Полный спектр активных программ на портале-навигаторе 33.pfdo.ru на конец  2024 года</vt:lpstr>
      <vt:lpstr>Востребованные программы по направленностям</vt:lpstr>
      <vt:lpstr>Востребованные программы по направленностям</vt:lpstr>
      <vt:lpstr>Востребованные программы по направленностям</vt:lpstr>
      <vt:lpstr>Презентация PowerPoint</vt:lpstr>
      <vt:lpstr> Востребованность ДООП</vt:lpstr>
      <vt:lpstr>Презентация PowerPoint</vt:lpstr>
      <vt:lpstr>Презентация PowerPoint</vt:lpstr>
      <vt:lpstr>Презентация PowerPoint</vt:lpstr>
      <vt:lpstr>Реестр Сертифицированных программ</vt:lpstr>
      <vt:lpstr> Реестр Программ муниципального заказа (МЗ)</vt:lpstr>
      <vt:lpstr> Реестр Платных программы</vt:lpstr>
      <vt:lpstr> Модель доступности дополнительного образования  детей с ОВЗ</vt:lpstr>
      <vt:lpstr>Модель доступности дополнительного образования детей с ОВЗ Распределение ДООП по направленностям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«Клиентоцентричная модель системы дополнительного образования детей города Коврова: итоги и задачи на новый период»</dc:title>
  <dc:creator>DDT</dc:creator>
  <cp:lastModifiedBy>ДДТ</cp:lastModifiedBy>
  <cp:revision>42</cp:revision>
  <dcterms:created xsi:type="dcterms:W3CDTF">2025-04-11T07:22:07Z</dcterms:created>
  <dcterms:modified xsi:type="dcterms:W3CDTF">2025-04-22T12:39:50Z</dcterms:modified>
</cp:coreProperties>
</file>