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8ECA"/>
    <a:srgbClr val="84C1B2"/>
    <a:srgbClr val="A7CEAF"/>
    <a:srgbClr val="E8F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CD6F3-2931-46C4-B0E4-CDBD870766AF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BA95B-75AD-42DE-B4DB-C8107C529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626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BA95B-75AD-42DE-B4DB-C8107C5297B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87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47CC0-DC30-6C25-E6D7-E468342D7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9BDB46-A965-87C8-CF51-1781B9900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8B006-D6F5-F732-E939-E7DC7720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587D-94C0-4B82-8682-B6DFC5D18949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E41454-4F20-2934-4875-24F59C0E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C2385A-FB41-F406-DF35-C5E19B9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95F1-8CF9-4AE1-B8F4-48498157D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052944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76214-2970-32DA-F2D0-83E73E1C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540E74-A799-1CF1-3817-BAE21DC60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7F988B-9400-2A9A-89DC-1386F160A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587D-94C0-4B82-8682-B6DFC5D18949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A17889-08C5-7DC0-0A7F-C5439900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B527D3-5534-C445-2FA1-ED253A45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95F1-8CF9-4AE1-B8F4-48498157D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8551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83DF1B-39D9-BEDC-55CA-5D41A1220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4196A2-0952-4771-9B58-3E588C843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95F685-0BA3-DE3A-CDA9-FE1469BD3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587D-94C0-4B82-8682-B6DFC5D18949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7D5F79-08DC-9D7D-F935-AC682FFF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F757AD-5299-19C4-7E02-C4FFE579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95F1-8CF9-4AE1-B8F4-48498157D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793601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BC05E-6B25-6DC5-618D-5C7DD6472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E25FF0-AA4E-8330-5676-6CA47570E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95E04-ACEC-3CE8-0CD9-AF47CB7F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587D-94C0-4B82-8682-B6DFC5D18949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C6E0C-0B0D-F3E4-72A8-4FCC7D5B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C6012D-A4DB-D124-3718-048B480E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95F1-8CF9-4AE1-B8F4-48498157D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585305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8C406-F664-6608-B6D8-8C172B8E7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935F05-BFA1-4BCE-6A3D-C918059BB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BF79AF-9A75-DC6E-6D4B-C5FFA503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587D-94C0-4B82-8682-B6DFC5D18949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0F3302-4D68-FE6E-E819-61729BB0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B4E229-D8C0-FCD1-B4EF-34A77A784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95F1-8CF9-4AE1-B8F4-48498157D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851455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C65D7-F811-CB11-1A66-56B2E565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912E22-3550-E307-034B-10E1744BA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5808B5-8890-BAD4-E411-82ACEB2F4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D9E5B4-0AAE-2626-E279-02B2F5BD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587D-94C0-4B82-8682-B6DFC5D18949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1F52FE-1293-404D-AF01-3A34F6861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6EEF57-8F4B-43F4-C469-C70DECAE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95F1-8CF9-4AE1-B8F4-48498157D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095636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2A7EE-3FD1-B6BF-9E4F-D1F6E2B64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98A0DC-8E14-7EB0-4A8F-70DCF780E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A7ED72-6980-E1D2-D6CF-EAB1BA12B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DC947B-2234-B86D-E528-6669E5924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01CA2C-4C66-06B1-FC46-2B198CA57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924E9C-CC3B-0EC8-1D13-0982A8D7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587D-94C0-4B82-8682-B6DFC5D18949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C80D74-B5C4-4CB8-BE2C-A62626B12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DE1723-B4F0-D914-F12F-931C12AD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95F1-8CF9-4AE1-B8F4-48498157D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28752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C51E5-1D3F-B41B-2FA4-1C647F19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DADB97-50E9-5331-F990-3122CE7C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587D-94C0-4B82-8682-B6DFC5D18949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1FF700-FEA1-636C-69B8-F63140FC4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43F96F-4404-3217-4C00-010C8D14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95F1-8CF9-4AE1-B8F4-48498157D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873879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1AB1E7-FC59-B9CB-C2F4-353B3663F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587D-94C0-4B82-8682-B6DFC5D18949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A11D6E-5ACB-2BD1-1CCB-2CEF85A56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7061C4-41EF-FEBB-4016-C71AC69B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95F1-8CF9-4AE1-B8F4-48498157D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54867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836C5-E2F7-486C-D509-A1CD8DAC4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A8DCD0-99D0-BFC5-5FB9-2BEF50BAD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19430B-BD02-EE13-231F-4BF0D4F51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11DDF2-CB7A-40A0-A42E-51CFDDF89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587D-94C0-4B82-8682-B6DFC5D18949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1BF486-706E-641C-856C-7158C89A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CD6FB9-33A2-3654-3AE2-3DBC9946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95F1-8CF9-4AE1-B8F4-48498157D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6936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2667F-4593-4606-E289-F8E1689C5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84D0CF-3ACC-0459-A6C9-AD1108AC4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29A8A0-0E99-DE04-EE9F-06E8D6AD5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F8D08E-E16C-9E60-C78B-3AD524703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587D-94C0-4B82-8682-B6DFC5D18949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39005B-4859-B983-B326-5137CBE3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B6AD06-C4A7-A756-4554-40232BFA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95F1-8CF9-4AE1-B8F4-48498157D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456170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B916F-7DE0-986A-2EFB-2B93C376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98A442-C8A6-D842-FF63-543879CE8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9A9E7-DB2A-0535-BA81-178EC3C3D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5587D-94C0-4B82-8682-B6DFC5D18949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21A5A5-BB0D-99CE-58DC-C1DBED182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FA6977-89CC-2A91-F2BD-20FFEE21F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E95F1-8CF9-4AE1-B8F4-48498157D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34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s://planfopdo.ru/prazdnuem-mezhdunarodnyj-den-ptic-v-detskom-sadu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">
            <a:extLst>
              <a:ext uri="{FF2B5EF4-FFF2-40B4-BE49-F238E27FC236}">
                <a16:creationId xmlns:a16="http://schemas.microsoft.com/office/drawing/2014/main" id="{67E7B54E-CF8C-1787-D610-7748439D52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14" y="86714"/>
            <a:ext cx="6009285" cy="6684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33D52CA-FF6D-22C0-C830-E5C8FAE29058}"/>
              </a:ext>
            </a:extLst>
          </p:cNvPr>
          <p:cNvSpPr/>
          <p:nvPr/>
        </p:nvSpPr>
        <p:spPr>
          <a:xfrm>
            <a:off x="6169981" y="2123985"/>
            <a:ext cx="5841507" cy="1464816"/>
          </a:xfrm>
          <a:prstGeom prst="rect">
            <a:avLst/>
          </a:prstGeom>
          <a:solidFill>
            <a:srgbClr val="E8F5CA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50" dirty="0">
                <a:ln w="9525" cmpd="sng">
                  <a:solidFill>
                    <a:srgbClr val="938ECA"/>
                  </a:solidFill>
                  <a:prstDash val="solid"/>
                </a:ln>
                <a:solidFill>
                  <a:srgbClr val="84C1B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Как узнать птицу?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B4340A9-62E5-8536-8E9B-2950668A0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10943" y="1009837"/>
            <a:ext cx="1476762" cy="111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B3055A61-3EB3-977D-2810-339252739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3244" y="4769486"/>
            <a:ext cx="1295687" cy="118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D6E193B7-3F7C-4CB4-F502-A6B82E543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822" y="4233198"/>
            <a:ext cx="889356" cy="67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4579337-4E30-E49B-8EDC-E93747AD19A2}"/>
              </a:ext>
            </a:extLst>
          </p:cNvPr>
          <p:cNvSpPr/>
          <p:nvPr/>
        </p:nvSpPr>
        <p:spPr>
          <a:xfrm>
            <a:off x="7792107" y="4904176"/>
            <a:ext cx="4219381" cy="1097129"/>
          </a:xfrm>
          <a:prstGeom prst="rect">
            <a:avLst/>
          </a:prstGeom>
          <a:solidFill>
            <a:srgbClr val="A7CEA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ИГРА-ЗАНЯТИЕ ДЛЯ МЛАДШИХ ДОШКОЛЬНИКОВ</a:t>
            </a:r>
          </a:p>
        </p:txBody>
      </p:sp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id="{42839C38-82DB-261C-EB21-F344EF046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0842" y="987231"/>
            <a:ext cx="1168858" cy="11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id="{9D03BBD1-1ACC-BAC1-8856-3463E3F17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3105" y="1519001"/>
            <a:ext cx="740583" cy="72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28686"/>
      </p:ext>
    </p:ext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2D588A-C3ED-F419-7CC5-5BCE000F2910}"/>
              </a:ext>
            </a:extLst>
          </p:cNvPr>
          <p:cNvSpPr txBox="1"/>
          <p:nvPr/>
        </p:nvSpPr>
        <p:spPr>
          <a:xfrm>
            <a:off x="1985638" y="151179"/>
            <a:ext cx="822072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0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200" dirty="0">
                <a:solidFill>
                  <a:srgbClr val="938E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давайте мы с вами все превратимся в синичек!</a:t>
            </a:r>
          </a:p>
          <a:p>
            <a:pPr algn="ctr"/>
            <a:endParaRPr lang="ru-RU" b="0" i="0" dirty="0">
              <a:solidFill>
                <a:srgbClr val="938EC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100" b="0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Скачет шустрая синица,</a:t>
            </a:r>
          </a:p>
          <a:p>
            <a:pPr algn="ctr"/>
            <a:r>
              <a:rPr lang="ru-RU" sz="2100" i="1" dirty="0">
                <a:solidFill>
                  <a:srgbClr val="84C1B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(прыжки на месте на двух ногах)</a:t>
            </a:r>
            <a:br>
              <a:rPr lang="ru-RU" sz="2100" dirty="0">
                <a:solidFill>
                  <a:srgbClr val="938EC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0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Ей на месте не сидится,</a:t>
            </a:r>
          </a:p>
          <a:p>
            <a:pPr algn="ctr"/>
            <a:r>
              <a:rPr lang="ru-RU" sz="2100" b="0" i="1" dirty="0">
                <a:solidFill>
                  <a:srgbClr val="84C1B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(прыжки на месте на левой ноге)</a:t>
            </a:r>
            <a:br>
              <a:rPr lang="ru-RU" sz="2100" dirty="0">
                <a:solidFill>
                  <a:srgbClr val="938EC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0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Прыг-скок, прыг-скок,</a:t>
            </a:r>
          </a:p>
          <a:p>
            <a:pPr algn="ctr"/>
            <a:r>
              <a:rPr lang="ru-RU" sz="2100" b="0" i="1" dirty="0">
                <a:solidFill>
                  <a:srgbClr val="84C1B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(прыжки на месте на правой ноге)</a:t>
            </a:r>
            <a:br>
              <a:rPr lang="ru-RU" sz="2100" dirty="0">
                <a:solidFill>
                  <a:srgbClr val="938EC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0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Завертелась, как волчок.</a:t>
            </a:r>
          </a:p>
          <a:p>
            <a:pPr algn="ctr"/>
            <a:r>
              <a:rPr lang="ru-RU" sz="2100" b="0" i="1" dirty="0">
                <a:solidFill>
                  <a:srgbClr val="84C1B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(кружимся на месте)</a:t>
            </a:r>
            <a:br>
              <a:rPr lang="ru-RU" sz="2100" dirty="0">
                <a:solidFill>
                  <a:srgbClr val="938EC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0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Вот присела на минутку,</a:t>
            </a:r>
          </a:p>
          <a:p>
            <a:pPr algn="ctr"/>
            <a:r>
              <a:rPr lang="ru-RU" sz="2100" b="0" i="1" dirty="0">
                <a:solidFill>
                  <a:srgbClr val="84C1B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(присели)</a:t>
            </a:r>
            <a:br>
              <a:rPr lang="ru-RU" sz="2100" dirty="0">
                <a:solidFill>
                  <a:srgbClr val="938EC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0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Почесала клювом грудку,</a:t>
            </a:r>
          </a:p>
          <a:p>
            <a:pPr algn="ctr"/>
            <a:r>
              <a:rPr lang="ru-RU" sz="2100" b="0" i="1" dirty="0">
                <a:solidFill>
                  <a:srgbClr val="84C1B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100" i="1" dirty="0">
                <a:solidFill>
                  <a:srgbClr val="84C1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100" b="0" i="1" dirty="0">
                <a:solidFill>
                  <a:srgbClr val="84C1B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стали, наклоны головы влево-вправо)</a:t>
            </a:r>
            <a:br>
              <a:rPr lang="ru-RU" sz="2100" dirty="0">
                <a:solidFill>
                  <a:srgbClr val="938EC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0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с дорожки </a:t>
            </a:r>
            <a:r>
              <a:rPr lang="ru-RU" sz="2000" b="1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100" b="0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плетень,</a:t>
            </a:r>
          </a:p>
          <a:p>
            <a:pPr algn="ctr"/>
            <a:r>
              <a:rPr lang="ru-RU" sz="2100" b="0" i="1" dirty="0">
                <a:solidFill>
                  <a:srgbClr val="84C1B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(прыжки на месте на левой ноге)</a:t>
            </a:r>
            <a:br>
              <a:rPr lang="ru-RU" sz="2100" dirty="0">
                <a:solidFill>
                  <a:srgbClr val="938EC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0" i="0" dirty="0" err="1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Тири-тири</a:t>
            </a:r>
            <a:r>
              <a:rPr lang="ru-RU" sz="2100" b="0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2100" b="0" i="1" dirty="0">
                <a:solidFill>
                  <a:srgbClr val="84C1B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(прыжки на месте на правой ноге)</a:t>
            </a:r>
            <a:br>
              <a:rPr lang="ru-RU" sz="2100" dirty="0">
                <a:solidFill>
                  <a:srgbClr val="938EC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0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Тень-тень-тень!</a:t>
            </a:r>
          </a:p>
          <a:p>
            <a:pPr algn="ctr"/>
            <a:r>
              <a:rPr lang="ru-RU" sz="2100" b="0" i="1" dirty="0">
                <a:solidFill>
                  <a:srgbClr val="84C1B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(прыжки на месте на двух ногах)</a:t>
            </a:r>
            <a:endParaRPr lang="ru-RU" sz="2100" i="1" dirty="0">
              <a:solidFill>
                <a:srgbClr val="84C1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19FB19A0-3A79-F7FA-133C-A3C189ADC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8" y="5943041"/>
            <a:ext cx="867816" cy="6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3D927427-EF0B-FF16-9943-E55F709BC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764" y="5862806"/>
            <a:ext cx="800971" cy="73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407888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">
            <a:extLst>
              <a:ext uri="{FF2B5EF4-FFF2-40B4-BE49-F238E27FC236}">
                <a16:creationId xmlns:a16="http://schemas.microsoft.com/office/drawing/2014/main" id="{266D39AE-5A8F-293D-EBF5-7EADBC79F7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697" y="319595"/>
            <a:ext cx="6041837" cy="6196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38EC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5BEA2399-7BBC-15C4-527C-D4987D524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01" y="4826552"/>
            <a:ext cx="812823" cy="61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DF78A3E2-1495-2EA1-6308-43DFB2C71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88" y="1843397"/>
            <a:ext cx="812823" cy="61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5F7BC166-A19B-E314-04BB-C9F913021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6152" y="4826552"/>
            <a:ext cx="812823" cy="61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id="{C99B8C3C-A889-28C9-2CA1-F4F3FA85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580" y="4101483"/>
            <a:ext cx="745547" cy="72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9FAA61E5-F78F-6628-CD80-8DCAAF209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379" y="2094099"/>
            <a:ext cx="745547" cy="72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7BE22D8-5BB7-1168-E389-4FF278FF1F6B}"/>
              </a:ext>
            </a:extLst>
          </p:cNvPr>
          <p:cNvSpPr/>
          <p:nvPr/>
        </p:nvSpPr>
        <p:spPr>
          <a:xfrm>
            <a:off x="6682576" y="585925"/>
            <a:ext cx="5213502" cy="5362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Найдите на картинке и посчитайте, сколько голубых птичек на дереве?</a:t>
            </a:r>
          </a:p>
          <a:p>
            <a:pPr algn="ctr"/>
            <a:br>
              <a:rPr lang="ru-RU" sz="2600" b="1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Сколько фиолетовых?</a:t>
            </a:r>
          </a:p>
          <a:p>
            <a:pPr algn="ctr"/>
            <a:br>
              <a:rPr lang="ru-RU" sz="2600" b="1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Каких птичек больше?</a:t>
            </a:r>
            <a:endParaRPr lang="ru-RU" sz="2600" dirty="0">
              <a:solidFill>
                <a:srgbClr val="938E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9B8C9CD0-45F8-D91D-1C96-40B6A05DA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3725" y="656949"/>
            <a:ext cx="812823" cy="61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icture background">
            <a:hlinkClick r:id="rId5"/>
            <a:extLst>
              <a:ext uri="{FF2B5EF4-FFF2-40B4-BE49-F238E27FC236}">
                <a16:creationId xmlns:a16="http://schemas.microsoft.com/office/drawing/2014/main" id="{334F744C-8994-609E-D996-56A6556E2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764" y="5862806"/>
            <a:ext cx="800971" cy="73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612707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icture background">
            <a:extLst>
              <a:ext uri="{FF2B5EF4-FFF2-40B4-BE49-F238E27FC236}">
                <a16:creationId xmlns:a16="http://schemas.microsoft.com/office/drawing/2014/main" id="{358528AC-6D02-B44C-228E-44CA65F4A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0"/>
          <a:stretch/>
        </p:blipFill>
        <p:spPr bwMode="auto">
          <a:xfrm>
            <a:off x="3468209" y="409482"/>
            <a:ext cx="8463379" cy="6039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38EC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A121FA-BEA0-F403-15FC-758424E9E5AC}"/>
              </a:ext>
            </a:extLst>
          </p:cNvPr>
          <p:cNvSpPr/>
          <p:nvPr/>
        </p:nvSpPr>
        <p:spPr>
          <a:xfrm>
            <a:off x="97654" y="971003"/>
            <a:ext cx="3121332" cy="4630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Посмотрите на картинку.</a:t>
            </a:r>
          </a:p>
          <a:p>
            <a:pPr algn="ctr"/>
            <a:endParaRPr lang="ru-RU" sz="2300" b="1" i="0" dirty="0">
              <a:solidFill>
                <a:srgbClr val="938EC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300" b="1" dirty="0">
                <a:solidFill>
                  <a:srgbClr val="938E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птица или нет?</a:t>
            </a:r>
          </a:p>
          <a:p>
            <a:pPr algn="ctr"/>
            <a:endParaRPr lang="ru-RU" sz="2300" b="1" dirty="0">
              <a:solidFill>
                <a:srgbClr val="938E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300" b="1" dirty="0">
                <a:solidFill>
                  <a:srgbClr val="938E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Объясните почему вы считаете, что это не птица?</a:t>
            </a:r>
          </a:p>
          <a:p>
            <a:pPr algn="ctr"/>
            <a:endParaRPr lang="ru-RU" sz="2300" b="1" dirty="0">
              <a:solidFill>
                <a:srgbClr val="938E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300" b="1" dirty="0">
                <a:solidFill>
                  <a:srgbClr val="938E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(это не птица, хотя и имеет крылья)</a:t>
            </a:r>
          </a:p>
          <a:p>
            <a:pPr algn="ctr"/>
            <a:endParaRPr lang="ru-RU" sz="2000" b="1" dirty="0">
              <a:solidFill>
                <a:srgbClr val="938ECA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b="1" dirty="0">
              <a:solidFill>
                <a:srgbClr val="938ECA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3F1CBF79-68A5-CD55-217C-1C2FBAE8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798" y="5868135"/>
            <a:ext cx="700602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63900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Picture background">
            <a:extLst>
              <a:ext uri="{FF2B5EF4-FFF2-40B4-BE49-F238E27FC236}">
                <a16:creationId xmlns:a16="http://schemas.microsoft.com/office/drawing/2014/main" id="{2CC788E5-65F8-C9B7-8763-2C6E242C1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73" y="2624563"/>
            <a:ext cx="3295465" cy="370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Picture background">
            <a:extLst>
              <a:ext uri="{FF2B5EF4-FFF2-40B4-BE49-F238E27FC236}">
                <a16:creationId xmlns:a16="http://schemas.microsoft.com/office/drawing/2014/main" id="{95EE516B-CDAD-EBA9-5C44-360C64A5B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498" y="0"/>
            <a:ext cx="8454501" cy="386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7110A3-DF47-45F9-CB81-0F247876CF45}"/>
              </a:ext>
            </a:extLst>
          </p:cNvPr>
          <p:cNvSpPr/>
          <p:nvPr/>
        </p:nvSpPr>
        <p:spPr>
          <a:xfrm>
            <a:off x="4953735" y="4234659"/>
            <a:ext cx="6853562" cy="2396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Посмотрите на картинку. </a:t>
            </a:r>
          </a:p>
          <a:p>
            <a:pPr algn="ctr"/>
            <a:endParaRPr lang="ru-RU" sz="2500" b="1" i="0" dirty="0">
              <a:solidFill>
                <a:srgbClr val="938EC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500" b="1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Всем ли птичкам хватает скворечников?</a:t>
            </a:r>
          </a:p>
          <a:p>
            <a:pPr algn="ctr"/>
            <a:br>
              <a:rPr lang="ru-RU" sz="2500" b="1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b="1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Почему Вы так считаете?</a:t>
            </a:r>
          </a:p>
          <a:p>
            <a:pPr algn="ctr"/>
            <a:endParaRPr lang="ru-RU" sz="2000" b="1" i="0" dirty="0">
              <a:solidFill>
                <a:srgbClr val="A7CEAF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2638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B5F6436-8077-4C94-8780-A5A48F91218F}"/>
              </a:ext>
            </a:extLst>
          </p:cNvPr>
          <p:cNvSpPr/>
          <p:nvPr/>
        </p:nvSpPr>
        <p:spPr>
          <a:xfrm>
            <a:off x="150920" y="1180735"/>
            <a:ext cx="2858610" cy="4385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84C1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вы встречали птиц в нашем саду, у себя во дворе, в парке?</a:t>
            </a:r>
          </a:p>
          <a:p>
            <a:pPr algn="ctr"/>
            <a:br>
              <a:rPr lang="ru-RU" sz="2400" dirty="0">
                <a:solidFill>
                  <a:srgbClr val="84C1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84C1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они делают?</a:t>
            </a:r>
          </a:p>
          <a:p>
            <a:pPr algn="ctr"/>
            <a:br>
              <a:rPr lang="ru-RU" sz="2400" dirty="0">
                <a:solidFill>
                  <a:srgbClr val="84C1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84C1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люди могут сделать для птиц?</a:t>
            </a:r>
          </a:p>
          <a:p>
            <a:pPr algn="ctr"/>
            <a:endParaRPr lang="ru-RU" sz="2000" dirty="0">
              <a:solidFill>
                <a:srgbClr val="84C1B2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dirty="0">
              <a:solidFill>
                <a:srgbClr val="84C1B2"/>
              </a:solidFill>
              <a:latin typeface="Arial Black" panose="020B0A04020102020204" pitchFamily="34" charset="0"/>
            </a:endParaRPr>
          </a:p>
        </p:txBody>
      </p:sp>
      <p:pic>
        <p:nvPicPr>
          <p:cNvPr id="14340" name="Picture 4" descr="Picture background">
            <a:extLst>
              <a:ext uri="{FF2B5EF4-FFF2-40B4-BE49-F238E27FC236}">
                <a16:creationId xmlns:a16="http://schemas.microsoft.com/office/drawing/2014/main" id="{D93A7DF8-B82B-0BDC-6D52-933D643A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56" y="1047563"/>
            <a:ext cx="8771138" cy="4687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4C1B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DADDB16A-76F1-1F1C-0C9D-A31B684F6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798" y="5868135"/>
            <a:ext cx="700602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A197152A-0722-2CA6-D4F3-1FD2149A5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9230" y="5912522"/>
            <a:ext cx="817807" cy="6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135707"/>
      </p:ext>
    </p:ext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8B9B1D-8D52-3F12-5E19-CBC5A4984067}"/>
              </a:ext>
            </a:extLst>
          </p:cNvPr>
          <p:cNvSpPr/>
          <p:nvPr/>
        </p:nvSpPr>
        <p:spPr>
          <a:xfrm>
            <a:off x="150918" y="299625"/>
            <a:ext cx="7182037" cy="645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i="0" dirty="0">
                <a:solidFill>
                  <a:srgbClr val="938ECA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Ой, как много в мире птиц:</a:t>
            </a:r>
          </a:p>
          <a:p>
            <a:pPr algn="ctr">
              <a:buNone/>
            </a:pPr>
            <a:r>
              <a:rPr lang="ru-RU" sz="2000" b="1" i="0" dirty="0">
                <a:solidFill>
                  <a:srgbClr val="938ECA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Пеликанов и синиц,</a:t>
            </a:r>
          </a:p>
          <a:p>
            <a:pPr algn="ctr">
              <a:buNone/>
            </a:pPr>
            <a:r>
              <a:rPr lang="ru-RU" sz="2000" b="1" i="0" dirty="0">
                <a:solidFill>
                  <a:srgbClr val="938ECA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Зимородков и клестов,</a:t>
            </a:r>
          </a:p>
          <a:p>
            <a:pPr algn="ctr">
              <a:buNone/>
            </a:pPr>
            <a:r>
              <a:rPr lang="ru-RU" sz="2000" b="1" i="0" dirty="0">
                <a:solidFill>
                  <a:srgbClr val="938ECA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Попугаев и дроздов.</a:t>
            </a:r>
          </a:p>
          <a:p>
            <a:pPr algn="ctr">
              <a:buNone/>
            </a:pPr>
            <a:r>
              <a:rPr lang="ru-RU" sz="2000" b="1" i="0" dirty="0">
                <a:solidFill>
                  <a:srgbClr val="938ECA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 </a:t>
            </a:r>
          </a:p>
          <a:p>
            <a:pPr algn="ctr">
              <a:buNone/>
            </a:pPr>
            <a:r>
              <a:rPr lang="ru-RU" sz="2000" b="1" i="0" dirty="0">
                <a:solidFill>
                  <a:srgbClr val="938ECA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Есть фламинго, воробьи,</a:t>
            </a:r>
          </a:p>
          <a:p>
            <a:pPr algn="ctr">
              <a:buNone/>
            </a:pPr>
            <a:r>
              <a:rPr lang="ru-RU" sz="2000" b="1" i="0" dirty="0">
                <a:solidFill>
                  <a:srgbClr val="938ECA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Есть колибри, соловьи.</a:t>
            </a:r>
          </a:p>
          <a:p>
            <a:pPr algn="ctr">
              <a:buNone/>
            </a:pPr>
            <a:r>
              <a:rPr lang="ru-RU" sz="2000" b="1" i="0" dirty="0">
                <a:solidFill>
                  <a:srgbClr val="938ECA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Голуби, кукушки,</a:t>
            </a:r>
          </a:p>
          <a:p>
            <a:pPr algn="ctr">
              <a:buNone/>
            </a:pPr>
            <a:r>
              <a:rPr lang="ru-RU" sz="2000" b="1" i="0" dirty="0">
                <a:solidFill>
                  <a:srgbClr val="938ECA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Пеночки-простушки.</a:t>
            </a:r>
          </a:p>
          <a:p>
            <a:pPr algn="ctr">
              <a:buNone/>
            </a:pPr>
            <a:r>
              <a:rPr lang="ru-RU" sz="2000" b="1" i="0" dirty="0">
                <a:solidFill>
                  <a:srgbClr val="938ECA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 </a:t>
            </a:r>
          </a:p>
          <a:p>
            <a:pPr algn="ctr">
              <a:buNone/>
            </a:pPr>
            <a:r>
              <a:rPr lang="ru-RU" sz="2000" b="1" i="0" dirty="0">
                <a:solidFill>
                  <a:srgbClr val="938ECA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Дятел, сокол и сова</a:t>
            </a:r>
          </a:p>
          <a:p>
            <a:pPr algn="ctr">
              <a:buNone/>
            </a:pPr>
            <a:r>
              <a:rPr lang="ru-RU" sz="2000" b="1" i="0" dirty="0">
                <a:solidFill>
                  <a:srgbClr val="938ECA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(днём в дупле </a:t>
            </a:r>
            <a:r>
              <a:rPr lang="ru-RU" sz="2000" b="1" i="0">
                <a:solidFill>
                  <a:srgbClr val="938ECA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сидит она</a:t>
            </a:r>
            <a:r>
              <a:rPr lang="ru-RU" sz="2000" b="1">
                <a:solidFill>
                  <a:srgbClr val="938ECA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).</a:t>
            </a:r>
            <a:endParaRPr lang="ru-RU" sz="2000" b="1" i="0" dirty="0">
              <a:solidFill>
                <a:srgbClr val="938ECA"/>
              </a:solidFill>
              <a:effectLst/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000" b="1" i="0" dirty="0">
                <a:solidFill>
                  <a:srgbClr val="938ECA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В поле перепел кричит,</a:t>
            </a:r>
          </a:p>
          <a:p>
            <a:pPr algn="ctr">
              <a:buNone/>
            </a:pPr>
            <a:r>
              <a:rPr lang="ru-RU" sz="2000" b="1" i="0" dirty="0">
                <a:solidFill>
                  <a:srgbClr val="938ECA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Дятел по стволу стучит.</a:t>
            </a:r>
          </a:p>
          <a:p>
            <a:pPr algn="ctr">
              <a:buNone/>
            </a:pPr>
            <a:r>
              <a:rPr lang="ru-RU" sz="2000" b="1" i="0" dirty="0">
                <a:solidFill>
                  <a:srgbClr val="938ECA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 </a:t>
            </a:r>
          </a:p>
          <a:p>
            <a:pPr algn="ctr">
              <a:buNone/>
            </a:pPr>
            <a:r>
              <a:rPr lang="ru-RU" sz="2000" b="1" i="0" dirty="0">
                <a:solidFill>
                  <a:srgbClr val="938ECA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Знаешь, их так много есть,</a:t>
            </a:r>
          </a:p>
          <a:p>
            <a:pPr algn="ctr">
              <a:buNone/>
            </a:pPr>
            <a:r>
              <a:rPr lang="ru-RU" sz="2000" b="1" i="0" dirty="0">
                <a:solidFill>
                  <a:srgbClr val="938ECA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Что их всех не перечесть.</a:t>
            </a:r>
          </a:p>
          <a:p>
            <a:pPr algn="ctr">
              <a:buNone/>
            </a:pPr>
            <a:r>
              <a:rPr lang="ru-RU" sz="2000" b="1" i="0" dirty="0">
                <a:solidFill>
                  <a:srgbClr val="938ECA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Нас сражают пением</a:t>
            </a:r>
          </a:p>
          <a:p>
            <a:pPr algn="ctr"/>
            <a:r>
              <a:rPr lang="ru-RU" sz="2000" b="1" i="0" dirty="0">
                <a:solidFill>
                  <a:srgbClr val="938ECA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И буйным оперением!</a:t>
            </a:r>
          </a:p>
          <a:p>
            <a:pPr algn="ctr"/>
            <a:endParaRPr lang="ru-RU" dirty="0"/>
          </a:p>
        </p:txBody>
      </p:sp>
      <p:pic>
        <p:nvPicPr>
          <p:cNvPr id="3" name="Picture 4" descr="Picture background">
            <a:extLst>
              <a:ext uri="{FF2B5EF4-FFF2-40B4-BE49-F238E27FC236}">
                <a16:creationId xmlns:a16="http://schemas.microsoft.com/office/drawing/2014/main" id="{543A283A-01AC-3A88-E9E3-7B94D6F23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52512" y="1331908"/>
            <a:ext cx="4167021" cy="419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919953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352235C0-4988-2E35-EA8F-EB051FD1E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050" y="186433"/>
            <a:ext cx="4838701" cy="3344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7CEA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D72A1052-AD31-85EC-520A-CD7A89721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7" y="3021739"/>
            <a:ext cx="5826713" cy="3641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38EC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815DDB4D-03E4-B396-929A-11B3D59B7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38"/>
          <a:stretch/>
        </p:blipFill>
        <p:spPr bwMode="auto">
          <a:xfrm>
            <a:off x="1064950" y="188383"/>
            <a:ext cx="4838701" cy="2616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4C1B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31535B5-BF7D-EE72-4EBD-21625EA96C57}"/>
              </a:ext>
            </a:extLst>
          </p:cNvPr>
          <p:cNvSpPr/>
          <p:nvPr/>
        </p:nvSpPr>
        <p:spPr>
          <a:xfrm>
            <a:off x="6604986" y="3626527"/>
            <a:ext cx="5243746" cy="2841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84C1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Посмотрите, кто изображён на картинке?</a:t>
            </a:r>
          </a:p>
          <a:p>
            <a:pPr algn="ctr"/>
            <a:endParaRPr lang="ru-RU" sz="2000" b="1" dirty="0">
              <a:solidFill>
                <a:srgbClr val="84C1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>
                <a:solidFill>
                  <a:srgbClr val="84C1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вы решили, что это птицы?</a:t>
            </a:r>
          </a:p>
          <a:p>
            <a:pPr algn="ctr"/>
            <a:endParaRPr lang="ru-RU" sz="2000" b="1" dirty="0">
              <a:solidFill>
                <a:srgbClr val="84C1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>
                <a:solidFill>
                  <a:srgbClr val="84C1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Давайте узнаем, чем птицы отличаются от животных и насекомых?</a:t>
            </a: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BA415F9B-4C0F-6874-CE2C-217156EA1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91253" y="5939153"/>
            <a:ext cx="817807" cy="6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348071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D23BA96A-F755-257C-0D37-A1D003CB4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2" y="312941"/>
            <a:ext cx="8022451" cy="6243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38EC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A967311-EBC9-A85F-7A0B-35F72A17B624}"/>
              </a:ext>
            </a:extLst>
          </p:cNvPr>
          <p:cNvSpPr/>
          <p:nvPr/>
        </p:nvSpPr>
        <p:spPr>
          <a:xfrm>
            <a:off x="8451544" y="525989"/>
            <a:ext cx="3497802" cy="5235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938E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ПЕРЬЯ</a:t>
            </a:r>
          </a:p>
          <a:p>
            <a:pPr algn="ctr"/>
            <a:endParaRPr lang="ru-RU" sz="2200" b="1" dirty="0">
              <a:solidFill>
                <a:srgbClr val="938E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>
                <a:solidFill>
                  <a:srgbClr val="938E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200" b="1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сновной отличительный признак птиц – перья, которыми покрыто тело. </a:t>
            </a:r>
          </a:p>
          <a:p>
            <a:pPr algn="ctr"/>
            <a:endParaRPr lang="ru-RU" sz="2200" b="1" i="0" dirty="0">
              <a:solidFill>
                <a:srgbClr val="938EC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Они защищают </a:t>
            </a:r>
            <a:r>
              <a:rPr lang="ru-RU" sz="2200" b="1" dirty="0">
                <a:solidFill>
                  <a:srgbClr val="938E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птиц</a:t>
            </a:r>
            <a:r>
              <a:rPr lang="ru-RU" sz="2200" b="1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от воды и сырости, от холода и жары. </a:t>
            </a:r>
          </a:p>
          <a:p>
            <a:pPr algn="ctr"/>
            <a:endParaRPr lang="ru-RU" sz="2200" b="1" dirty="0">
              <a:solidFill>
                <a:srgbClr val="938E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Большие перья нужны для полёта, а маленькие – для тепла.</a:t>
            </a:r>
            <a:endParaRPr lang="ru-RU" sz="2200" b="1" dirty="0">
              <a:solidFill>
                <a:srgbClr val="938E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57A9D269-F887-69A4-C92D-2946D1FDD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93681" y="5939156"/>
            <a:ext cx="817807" cy="6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228717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AC1E0F62-4A10-B182-D55D-689636A13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3" y="319599"/>
            <a:ext cx="8013948" cy="6221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38EC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C61E86-466A-B745-59C6-44CC737E72D0}"/>
              </a:ext>
            </a:extLst>
          </p:cNvPr>
          <p:cNvSpPr/>
          <p:nvPr/>
        </p:nvSpPr>
        <p:spPr>
          <a:xfrm>
            <a:off x="8460423" y="626223"/>
            <a:ext cx="3497802" cy="5164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КЛЮВ</a:t>
            </a:r>
          </a:p>
          <a:p>
            <a:pPr algn="ctr"/>
            <a:endParaRPr lang="ru-RU" sz="2200" b="1" dirty="0">
              <a:solidFill>
                <a:srgbClr val="938E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Клюв у птицы – это и рот, и нос.</a:t>
            </a:r>
          </a:p>
          <a:p>
            <a:pPr algn="ctr"/>
            <a:endParaRPr lang="ru-RU" sz="2200" b="1" i="0" dirty="0">
              <a:solidFill>
                <a:srgbClr val="938EC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его помощью птицы могут добывать пищу, разгрызать орехи и твёрдые семена, разрывать мясо.</a:t>
            </a:r>
          </a:p>
          <a:p>
            <a:pPr algn="ctr"/>
            <a:endParaRPr lang="ru-RU" sz="2200" b="1" dirty="0">
              <a:solidFill>
                <a:srgbClr val="938E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Форма клюва разная и зависит от той пищи, которую едят птицы.</a:t>
            </a:r>
            <a:endParaRPr lang="ru-RU" sz="2200" b="1" dirty="0">
              <a:solidFill>
                <a:srgbClr val="938E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79D09A1D-5516-F23F-4A2E-CE32DD8D3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93681" y="5939156"/>
            <a:ext cx="817807" cy="6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17541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7A474D34-BBF5-27AD-8741-2D9A84194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6" y="470516"/>
            <a:ext cx="8102723" cy="56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4C1B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9FF719-5561-6FB9-6AF5-6F485E00FBDA}"/>
              </a:ext>
            </a:extLst>
          </p:cNvPr>
          <p:cNvSpPr/>
          <p:nvPr/>
        </p:nvSpPr>
        <p:spPr>
          <a:xfrm>
            <a:off x="8442666" y="199743"/>
            <a:ext cx="3497802" cy="5686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i="0" dirty="0">
                <a:solidFill>
                  <a:srgbClr val="84C1B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ДВЕ НОГИ</a:t>
            </a:r>
          </a:p>
          <a:p>
            <a:pPr algn="ctr"/>
            <a:endParaRPr lang="ru-RU" sz="2000" b="1" i="0" dirty="0">
              <a:solidFill>
                <a:srgbClr val="84C1B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100" b="1" dirty="0">
                <a:solidFill>
                  <a:srgbClr val="84C1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 ноги </a:t>
            </a:r>
            <a:r>
              <a:rPr lang="ru-RU" sz="2100" b="0" i="0" dirty="0">
                <a:solidFill>
                  <a:srgbClr val="84C1B2"/>
                </a:solidFill>
                <a:effectLst/>
                <a:latin typeface="Arial Black" panose="020B0A04020102020204" pitchFamily="34" charset="0"/>
              </a:rPr>
              <a:t>–</a:t>
            </a:r>
            <a:r>
              <a:rPr lang="ru-RU" sz="2100" b="0" i="0" dirty="0">
                <a:solidFill>
                  <a:srgbClr val="938ECA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100" b="1" i="0" dirty="0">
                <a:solidFill>
                  <a:srgbClr val="84C1B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отличительная особенность птиц от других животных.</a:t>
            </a:r>
          </a:p>
          <a:p>
            <a:pPr algn="ctr"/>
            <a:endParaRPr lang="ru-RU" sz="2000" b="1" dirty="0">
              <a:solidFill>
                <a:srgbClr val="84C1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100" b="1" i="0" dirty="0">
                <a:solidFill>
                  <a:srgbClr val="84C1B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Ногами птицы хватают, гребут, защищаются, нападают, держатся за ветки, когда сидят.</a:t>
            </a:r>
          </a:p>
          <a:p>
            <a:pPr algn="ctr"/>
            <a:endParaRPr lang="ru-RU" sz="2000" b="1" dirty="0">
              <a:solidFill>
                <a:srgbClr val="84C1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100" b="1" i="0" dirty="0">
                <a:solidFill>
                  <a:srgbClr val="84C1B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Обычно на птичьей ноге 4 пальца, 3 из которых направлены вперёд, а 4 повёрнут назад.</a:t>
            </a:r>
            <a:endParaRPr lang="ru-RU" sz="2100" b="1" dirty="0">
              <a:solidFill>
                <a:srgbClr val="84C1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7929C1A8-1BD3-00DE-135E-5433DCAEB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888" y="5868135"/>
            <a:ext cx="759823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46527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22821A94-43F0-CA4D-E7B8-BC8042B63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1" y="435006"/>
            <a:ext cx="8063883" cy="5948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4C1B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5E7CB9-5C2A-23B5-B292-10E61F6FF2E7}"/>
              </a:ext>
            </a:extLst>
          </p:cNvPr>
          <p:cNvSpPr/>
          <p:nvPr/>
        </p:nvSpPr>
        <p:spPr>
          <a:xfrm>
            <a:off x="8398275" y="612558"/>
            <a:ext cx="3675356" cy="465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0" dirty="0">
                <a:solidFill>
                  <a:srgbClr val="84C1B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КРЫЛЬЯ</a:t>
            </a:r>
          </a:p>
          <a:p>
            <a:pPr algn="ctr"/>
            <a:endParaRPr lang="ru-RU" sz="2200" b="1" dirty="0">
              <a:solidFill>
                <a:srgbClr val="84C1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i="0" dirty="0">
                <a:solidFill>
                  <a:srgbClr val="84C1B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Крылья поднимают птицу в воздух.</a:t>
            </a:r>
          </a:p>
          <a:p>
            <a:pPr algn="ctr"/>
            <a:endParaRPr lang="ru-RU" sz="2200" b="1" dirty="0">
              <a:solidFill>
                <a:srgbClr val="84C1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i="0" dirty="0">
                <a:solidFill>
                  <a:srgbClr val="84C1B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Форма и длина крыльев тоже разная. </a:t>
            </a:r>
          </a:p>
          <a:p>
            <a:pPr algn="ctr"/>
            <a:endParaRPr lang="ru-RU" sz="2200" b="1" dirty="0">
              <a:solidFill>
                <a:srgbClr val="84C1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i="0" dirty="0">
                <a:solidFill>
                  <a:srgbClr val="84C1B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Крыло по своему строению напоминает руку, оно сгибается в двух местах.</a:t>
            </a:r>
            <a:endParaRPr lang="ru-RU" sz="2200" b="1" dirty="0">
              <a:solidFill>
                <a:srgbClr val="84C1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Picture background">
            <a:extLst>
              <a:ext uri="{FF2B5EF4-FFF2-40B4-BE49-F238E27FC236}">
                <a16:creationId xmlns:a16="http://schemas.microsoft.com/office/drawing/2014/main" id="{77CD811D-1021-A6AB-5698-14EBCADA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764" y="5862806"/>
            <a:ext cx="800971" cy="73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215741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71976A-C1D5-9CC9-10F1-2EC51DC4A4A8}"/>
              </a:ext>
            </a:extLst>
          </p:cNvPr>
          <p:cNvSpPr/>
          <p:nvPr/>
        </p:nvSpPr>
        <p:spPr>
          <a:xfrm>
            <a:off x="9490229" y="781233"/>
            <a:ext cx="2512381" cy="490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ФОРМА ТЕЛА</a:t>
            </a:r>
          </a:p>
          <a:p>
            <a:pPr algn="ctr"/>
            <a:endParaRPr lang="ru-RU" sz="2200" b="1" dirty="0">
              <a:solidFill>
                <a:srgbClr val="938E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Форма тела у птиц гладкая, обтекаемая.</a:t>
            </a:r>
          </a:p>
          <a:p>
            <a:pPr algn="ctr"/>
            <a:endParaRPr lang="ru-RU" sz="2200" b="1" dirty="0">
              <a:solidFill>
                <a:srgbClr val="938E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Такая форма помогает животным преодолевать потоки воздуха и быстро летать.</a:t>
            </a:r>
            <a:endParaRPr lang="ru-RU" sz="2200" b="1" dirty="0">
              <a:solidFill>
                <a:srgbClr val="938E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Picture background">
            <a:extLst>
              <a:ext uri="{FF2B5EF4-FFF2-40B4-BE49-F238E27FC236}">
                <a16:creationId xmlns:a16="http://schemas.microsoft.com/office/drawing/2014/main" id="{AA0BA17F-2E95-9CC3-9936-D373F7D12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4" y="712987"/>
            <a:ext cx="9099612" cy="5223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38EC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D362FE99-071E-1217-7073-8664D9FD8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93681" y="5939156"/>
            <a:ext cx="817807" cy="6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593935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129EC225-249A-99D5-C0E4-244D2078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7" y="391172"/>
            <a:ext cx="8100874" cy="6054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38EC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570E4D-0885-FF41-6E0E-39C73C2E4B18}"/>
              </a:ext>
            </a:extLst>
          </p:cNvPr>
          <p:cNvSpPr/>
          <p:nvPr/>
        </p:nvSpPr>
        <p:spPr>
          <a:xfrm>
            <a:off x="8558076" y="656949"/>
            <a:ext cx="3400148" cy="4953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ЯЙЦО</a:t>
            </a:r>
          </a:p>
          <a:p>
            <a:pPr algn="ctr"/>
            <a:endParaRPr lang="ru-RU" sz="2200" b="1" dirty="0">
              <a:solidFill>
                <a:srgbClr val="938E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Все птицы откладывают яйца. </a:t>
            </a:r>
          </a:p>
          <a:p>
            <a:pPr algn="ctr"/>
            <a:endParaRPr lang="ru-RU" sz="2200" b="1" dirty="0">
              <a:solidFill>
                <a:srgbClr val="938E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яйце птенца защищает твёрдая оболочка.</a:t>
            </a:r>
          </a:p>
          <a:p>
            <a:pPr algn="ctr"/>
            <a:endParaRPr lang="ru-RU" sz="2200" b="1" dirty="0">
              <a:solidFill>
                <a:srgbClr val="938E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i="0" dirty="0">
                <a:solidFill>
                  <a:srgbClr val="938EC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Родители обычно согревают или насиживают яйца в гнезде.</a:t>
            </a:r>
            <a:endParaRPr lang="ru-RU" sz="2200" b="1" dirty="0">
              <a:solidFill>
                <a:srgbClr val="938E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Picture background">
            <a:extLst>
              <a:ext uri="{FF2B5EF4-FFF2-40B4-BE49-F238E27FC236}">
                <a16:creationId xmlns:a16="http://schemas.microsoft.com/office/drawing/2014/main" id="{5E79EB19-77C1-D33B-09A4-22AB1F88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764" y="5862806"/>
            <a:ext cx="800971" cy="73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413011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655F287D-AE1F-69C3-D6B8-8E84BAAD7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392" y="372862"/>
            <a:ext cx="8649810" cy="6125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7CEA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AA51A1-1681-74EC-8076-DB49E890CB9A}"/>
              </a:ext>
            </a:extLst>
          </p:cNvPr>
          <p:cNvSpPr/>
          <p:nvPr/>
        </p:nvSpPr>
        <p:spPr>
          <a:xfrm>
            <a:off x="213798" y="585928"/>
            <a:ext cx="2902264" cy="5362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0" dirty="0">
                <a:solidFill>
                  <a:srgbClr val="A7CE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Посмотрите на картинку.</a:t>
            </a:r>
          </a:p>
          <a:p>
            <a:pPr algn="ctr"/>
            <a:endParaRPr lang="ru-RU" sz="2200" b="1" i="0" dirty="0">
              <a:solidFill>
                <a:srgbClr val="A7CEA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>
                <a:solidFill>
                  <a:srgbClr val="A7CE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птица или нет?</a:t>
            </a:r>
          </a:p>
          <a:p>
            <a:pPr algn="ctr"/>
            <a:endParaRPr lang="ru-RU" sz="2200" b="1" dirty="0">
              <a:solidFill>
                <a:srgbClr val="A7CE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>
                <a:solidFill>
                  <a:srgbClr val="A7CE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Объясните почему вы считаете, что это птица.</a:t>
            </a:r>
          </a:p>
          <a:p>
            <a:pPr algn="ctr"/>
            <a:endParaRPr lang="ru-RU" sz="2200" b="1" dirty="0">
              <a:solidFill>
                <a:srgbClr val="A7CE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>
                <a:solidFill>
                  <a:srgbClr val="A7CE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называется эта птица?</a:t>
            </a:r>
            <a:endParaRPr lang="ru-RU" sz="2200" dirty="0">
              <a:solidFill>
                <a:srgbClr val="A7CE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86AE94B4-4456-BAFF-45FF-94EDBB708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798" y="5868135"/>
            <a:ext cx="700602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233238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552</Words>
  <Application>Microsoft Office PowerPoint</Application>
  <PresentationFormat>Широкоэкранный</PresentationFormat>
  <Paragraphs>103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Consolas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Денис Дереза</cp:lastModifiedBy>
  <cp:revision>23</cp:revision>
  <dcterms:created xsi:type="dcterms:W3CDTF">2025-03-16T09:38:07Z</dcterms:created>
  <dcterms:modified xsi:type="dcterms:W3CDTF">2025-03-19T13:37:43Z</dcterms:modified>
</cp:coreProperties>
</file>