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5" r:id="rId6"/>
    <p:sldId id="260" r:id="rId7"/>
    <p:sldId id="261" r:id="rId8"/>
    <p:sldId id="264" r:id="rId9"/>
    <p:sldId id="262" r:id="rId10"/>
    <p:sldId id="263" r:id="rId11"/>
    <p:sldId id="266" r:id="rId12"/>
    <p:sldId id="267" r:id="rId13"/>
    <p:sldId id="268" r:id="rId14"/>
    <p:sldId id="269" r:id="rId15"/>
    <p:sldId id="272" r:id="rId16"/>
    <p:sldId id="270" r:id="rId17"/>
    <p:sldId id="271" r:id="rId18"/>
    <p:sldId id="273" r:id="rId19"/>
    <p:sldId id="274" r:id="rId20"/>
    <p:sldId id="275" r:id="rId21"/>
    <p:sldId id="277" r:id="rId22"/>
    <p:sldId id="276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2A15"/>
    <a:srgbClr val="E719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1219A1-478D-4145-ACC2-6BD86A88DD36}" type="datetimeFigureOut">
              <a:rPr lang="ru-RU" smtClean="0"/>
              <a:t>22.03.2025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242E8A-EBBA-4A74-B56E-C30C1E9E4F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2654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C174CB-CC1E-55A8-06D3-1412EED267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CC9E36FB-865B-9134-359E-5CBA4F70FA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39D1FCE4-DE1D-EC1B-48D2-0B11CFD771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F387C9B-666F-B728-6BDE-5FCD253D1B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242E8A-EBBA-4A74-B56E-C30C1E9E4F32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03800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7C7D6B-AB8E-9DEB-3A73-ECF6FA83BA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67EAD672-5151-92FD-9F7A-5068E5FE59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D4A342E2-943A-F0B2-0FB2-59FAF0F491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A5D24A9-4DD6-DB08-2B6C-E59E9E5635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242E8A-EBBA-4A74-B56E-C30C1E9E4F32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49684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E06D6D-DEF2-C36F-1E1B-29B585F35F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73EDAC50-4D17-611C-3648-B0E37591FB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7F999324-9628-2777-FFEB-77F8ECD059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94122B9-015C-272A-F2E4-8C18EDA940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242E8A-EBBA-4A74-B56E-C30C1E9E4F32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65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FEFCA6-1ACB-5D79-2046-2E48FAF880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FC2FB75C-5151-4C94-74A7-9FED9178A3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9974E34B-1572-AA13-C18C-6B8CF5B02B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CBC0C56-0EE3-5AA2-5B38-45FE8F660A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242E8A-EBBA-4A74-B56E-C30C1E9E4F32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64040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BC7A02-97FB-1FED-436B-01B97A0119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BB3265CE-8E0E-BCE0-833F-A485CB1763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B283C4F6-F6B2-456F-12A9-A8750A0EE9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6BC1C5-299A-E793-6471-8C46D5C3B5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242E8A-EBBA-4A74-B56E-C30C1E9E4F32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96136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6EF170-3B23-45C6-1DEE-1F6B161AA7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14F27AB9-DA40-4913-D072-FC065BB01C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55A6D0BB-F1E7-F86A-E26F-6750EC6D75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E483A1F-B8EC-51B6-1FB0-347C0A7C3C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242E8A-EBBA-4A74-B56E-C30C1E9E4F32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1322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D26ADE-F650-4C72-435A-78DF1FF5EA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9E6F0C8A-8768-7C3B-57B2-16E5F0B337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11E68002-B4DF-F76E-FDB7-A25BCE5B22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5E44D39-6B5A-81C5-35EF-A848D235C7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242E8A-EBBA-4A74-B56E-C30C1E9E4F32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56869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9796A6-8AB6-F96B-79FD-9EE0F4EEEA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7EB1123B-B736-9DC9-1D6D-C8BA6A6049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8E95C755-EB2E-8A5E-2E98-1178407C75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C3C369F-4C9E-0F81-4C6F-75FF163BC9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242E8A-EBBA-4A74-B56E-C30C1E9E4F32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8119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A3F5D5-995C-3BBB-311A-5ADF17AD44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8D8B69DF-5204-EAE0-E5C3-BC5B351E04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B919F10E-E2BA-1EBC-6F0F-198D2A39CF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E22CCB6-7612-E9FC-E7E4-3000A0A52C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242E8A-EBBA-4A74-B56E-C30C1E9E4F32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62168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242E8A-EBBA-4A74-B56E-C30C1E9E4F32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69442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8B058B-00C0-39D7-0EF1-18B02914AB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AF0A4386-0D28-B3FB-8A7C-3E2C70E832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B5A44C1E-2310-8C24-672C-69D1AE9565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BB1BE76-B1D3-895B-55FE-CF58FD66D1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242E8A-EBBA-4A74-B56E-C30C1E9E4F32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35312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C686F6-0A97-59DE-D8D3-27B311A97B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9C842D67-C24E-3583-AE96-87CA1F52B3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62E08A4B-3038-9A60-CDAB-1CA5DECF3F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8DC1C8D-555B-EAE3-60FA-C7BF23B558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242E8A-EBBA-4A74-B56E-C30C1E9E4F32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11526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6E4E9C-2648-0D10-867D-257E07853D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D1C23CE3-FA30-B4D1-92F8-F63E2EC2E8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84263124-5290-4FAB-A5D2-A64F6507A3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606ECEB-EBC0-4DFE-B4AC-E55018A0D1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242E8A-EBBA-4A74-B56E-C30C1E9E4F32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20242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321128-E841-2FD0-C9A9-0E52DF3B51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2F0C0AEF-AFEA-A297-D124-3E2548CBC8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074E32C9-2929-5BD7-3CCB-CB741C2D20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CCEDDF4-4CF0-53CB-0FE1-A08D5CDA47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242E8A-EBBA-4A74-B56E-C30C1E9E4F32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09397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F0ECE3-C2DF-AAA9-199E-4DCDBE5D18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395A64BF-E058-3449-861C-340B28698D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6069FBC1-D79B-ABE6-3978-E9CB1FF1B4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0592760-9752-FE83-5475-41CA897B9A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242E8A-EBBA-4A74-B56E-C30C1E9E4F32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96035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FBEF35-C180-F7D2-F50C-B887E21F42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4156483A-F5F8-4B98-8866-A196B429FA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72DB6BB7-C9BA-16BE-7638-839D718894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4CAFFCA-2CAE-13EE-8F6C-436E5AE4E7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242E8A-EBBA-4A74-B56E-C30C1E9E4F32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16355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985A6B-27F6-829D-E736-47465CA699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A7070F7F-2821-9471-813A-54E990A72C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66E16A03-0F83-FFEC-4F84-3FEEE44A3C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F1BB24D-CF9D-78C0-13BE-4E36D496A5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242E8A-EBBA-4A74-B56E-C30C1E9E4F32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2207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8F1BBDAD-5FB6-427E-908B-B7D77426D0AF}" type="datetimeFigureOut">
              <a:rPr lang="ru-RU" smtClean="0"/>
              <a:t>22.03.2025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92545C9F-2C96-44E5-9F23-FBD5E7797F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14382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BDAD-5FB6-427E-908B-B7D77426D0AF}" type="datetimeFigureOut">
              <a:rPr lang="ru-RU" smtClean="0"/>
              <a:t>22.03.2025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45C9F-2C96-44E5-9F23-FBD5E7797F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1564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8F1BBDAD-5FB6-427E-908B-B7D77426D0AF}" type="datetimeFigureOut">
              <a:rPr lang="ru-RU" smtClean="0"/>
              <a:t>22.03.2025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92545C9F-2C96-44E5-9F23-FBD5E7797F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29328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8F1BBDAD-5FB6-427E-908B-B7D77426D0AF}" type="datetimeFigureOut">
              <a:rPr lang="ru-RU" smtClean="0"/>
              <a:t>22.03.2025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92545C9F-2C96-44E5-9F23-FBD5E7797FD6}" type="slidenum">
              <a:rPr lang="ru-RU" smtClean="0"/>
              <a:t>‹#›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69940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8F1BBDAD-5FB6-427E-908B-B7D77426D0AF}" type="datetimeFigureOut">
              <a:rPr lang="ru-RU" smtClean="0"/>
              <a:t>22.03.2025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92545C9F-2C96-44E5-9F23-FBD5E7797F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60023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BDAD-5FB6-427E-908B-B7D77426D0AF}" type="datetimeFigureOut">
              <a:rPr lang="ru-RU" smtClean="0"/>
              <a:t>22.03.2025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45C9F-2C96-44E5-9F23-FBD5E7797F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38987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BDAD-5FB6-427E-908B-B7D77426D0AF}" type="datetimeFigureOut">
              <a:rPr lang="ru-RU" smtClean="0"/>
              <a:t>22.03.2025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45C9F-2C96-44E5-9F23-FBD5E7797F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37690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BDAD-5FB6-427E-908B-B7D77426D0AF}" type="datetimeFigureOut">
              <a:rPr lang="ru-RU" smtClean="0"/>
              <a:t>22.03.2025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45C9F-2C96-44E5-9F23-FBD5E7797F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43798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8F1BBDAD-5FB6-427E-908B-B7D77426D0AF}" type="datetimeFigureOut">
              <a:rPr lang="ru-RU" smtClean="0"/>
              <a:t>22.03.2025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92545C9F-2C96-44E5-9F23-FBD5E7797F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01421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BDAD-5FB6-427E-908B-B7D77426D0AF}" type="datetimeFigureOut">
              <a:rPr lang="ru-RU" smtClean="0"/>
              <a:t>22.03.2025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45C9F-2C96-44E5-9F23-FBD5E7797F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60603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8F1BBDAD-5FB6-427E-908B-B7D77426D0AF}" type="datetimeFigureOut">
              <a:rPr lang="ru-RU" smtClean="0"/>
              <a:t>22.03.2025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92545C9F-2C96-44E5-9F23-FBD5E7797F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24962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BDAD-5FB6-427E-908B-B7D77426D0AF}" type="datetimeFigureOut">
              <a:rPr lang="ru-RU" smtClean="0"/>
              <a:t>22.03.2025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45C9F-2C96-44E5-9F23-FBD5E7797F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0011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BDAD-5FB6-427E-908B-B7D77426D0AF}" type="datetimeFigureOut">
              <a:rPr lang="ru-RU" smtClean="0"/>
              <a:t>22.03.2025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45C9F-2C96-44E5-9F23-FBD5E7797F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3310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BDAD-5FB6-427E-908B-B7D77426D0AF}" type="datetimeFigureOut">
              <a:rPr lang="ru-RU" smtClean="0"/>
              <a:t>22.03.2025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45C9F-2C96-44E5-9F23-FBD5E7797F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10342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BDAD-5FB6-427E-908B-B7D77426D0AF}" type="datetimeFigureOut">
              <a:rPr lang="ru-RU" smtClean="0"/>
              <a:t>22.03.2025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45C9F-2C96-44E5-9F23-FBD5E7797F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06689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BDAD-5FB6-427E-908B-B7D77426D0AF}" type="datetimeFigureOut">
              <a:rPr lang="ru-RU" smtClean="0"/>
              <a:t>22.03.2025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45C9F-2C96-44E5-9F23-FBD5E7797F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31198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BDAD-5FB6-427E-908B-B7D77426D0AF}" type="datetimeFigureOut">
              <a:rPr lang="ru-RU" smtClean="0"/>
              <a:t>22.03.2025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45C9F-2C96-44E5-9F23-FBD5E7797F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4268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1BBDAD-5FB6-427E-908B-B7D77426D0AF}" type="datetimeFigureOut">
              <a:rPr lang="ru-RU" smtClean="0"/>
              <a:t>22.03.2025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545C9F-2C96-44E5-9F23-FBD5E7797F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0373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06FDA9-83D6-6923-68A2-232B24AA18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5312" y="2490686"/>
            <a:ext cx="11221375" cy="1825096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E719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Удивительные ТЕАТРЫ МИРА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CAC3081-74BA-D2E2-7523-F00FD0CDD4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4315782"/>
            <a:ext cx="9448800" cy="685800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Обучающая презентация для старших дошкольников</a:t>
            </a:r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D0C42556-45CF-0F71-62EE-A0F37F1F48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9197" y="932155"/>
            <a:ext cx="2391142" cy="1466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04300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9D53A4-2608-A218-A522-05CD626E89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593D568F-6ED8-80C1-CEE1-1922B30AA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302735"/>
            <a:ext cx="8610600" cy="851363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E71915"/>
                </a:solidFill>
              </a:rPr>
              <a:t>ОПЕРНЫЙ театр в </a:t>
            </a:r>
            <a:r>
              <a:rPr lang="ru-RU" sz="3200" dirty="0" err="1">
                <a:solidFill>
                  <a:srgbClr val="E71915"/>
                </a:solidFill>
              </a:rPr>
              <a:t>батуми</a:t>
            </a:r>
            <a:endParaRPr lang="ru-RU" dirty="0"/>
          </a:p>
        </p:txBody>
      </p:sp>
      <p:pic>
        <p:nvPicPr>
          <p:cNvPr id="7174" name="Picture 6" descr="Picture background">
            <a:extLst>
              <a:ext uri="{FF2B5EF4-FFF2-40B4-BE49-F238E27FC236}">
                <a16:creationId xmlns:a16="http://schemas.microsoft.com/office/drawing/2014/main" id="{19862473-D401-66D1-D2C9-A02B3FC932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40"/>
          <a:stretch/>
        </p:blipFill>
        <p:spPr bwMode="auto">
          <a:xfrm>
            <a:off x="1328737" y="1154098"/>
            <a:ext cx="9534525" cy="54347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C2A1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26542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0C590D-F6DD-8C80-1E16-884B592BBA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05BD99B5-4348-E003-9792-2659410A5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547" y="5916908"/>
            <a:ext cx="10147917" cy="851363"/>
          </a:xfrm>
        </p:spPr>
        <p:txBody>
          <a:bodyPr>
            <a:normAutofit fontScale="90000"/>
          </a:bodyPr>
          <a:lstStyle/>
          <a:p>
            <a:r>
              <a:rPr lang="ru-RU" sz="3200" dirty="0">
                <a:solidFill>
                  <a:srgbClr val="E71915"/>
                </a:solidFill>
              </a:rPr>
              <a:t>Мультимедийный оперный театр в южной Корее</a:t>
            </a:r>
            <a:endParaRPr lang="ru-RU" dirty="0"/>
          </a:p>
        </p:txBody>
      </p:sp>
      <p:pic>
        <p:nvPicPr>
          <p:cNvPr id="11266" name="Picture 2" descr="Picture background">
            <a:extLst>
              <a:ext uri="{FF2B5EF4-FFF2-40B4-BE49-F238E27FC236}">
                <a16:creationId xmlns:a16="http://schemas.microsoft.com/office/drawing/2014/main" id="{4AC78301-9081-EAA1-14C6-3AAD51F6F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195" y="359251"/>
            <a:ext cx="8000415" cy="53801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C2A1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7AFCC84-A908-7676-B3CD-0874E162A72B}"/>
              </a:ext>
            </a:extLst>
          </p:cNvPr>
          <p:cNvSpPr/>
          <p:nvPr/>
        </p:nvSpPr>
        <p:spPr>
          <a:xfrm>
            <a:off x="381740" y="1104765"/>
            <a:ext cx="3293615" cy="50780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Всё действо, с драмой, удивительным вокалом и запоминающимися декорациями, зрители могут наблюдать не только на сцене. Прямые эфиры и записи постановок можно лицезреть снаружи, на стенах театра.</a:t>
            </a:r>
            <a:endParaRPr lang="ru-RU" sz="2000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10765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53890D-8AD7-9900-424A-2CDB0A117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CB993E37-D0E4-054F-FDBA-371110148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4693" y="5992933"/>
            <a:ext cx="10147917" cy="851363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E71915"/>
                </a:solidFill>
              </a:rPr>
              <a:t>Вьетнамский кукольный театр на воде</a:t>
            </a:r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13E5735-2A20-1B7B-BCE2-67D401306CCD}"/>
              </a:ext>
            </a:extLst>
          </p:cNvPr>
          <p:cNvSpPr/>
          <p:nvPr/>
        </p:nvSpPr>
        <p:spPr>
          <a:xfrm>
            <a:off x="189390" y="1340528"/>
            <a:ext cx="3485965" cy="4842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История вьетнамского театра насчитывает больше 1000 лет. </a:t>
            </a:r>
          </a:p>
          <a:p>
            <a:pPr algn="ctr"/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Считается, что его придумали крестьяне, чьи рисовые поля из раза в раз страдали от затопления. </a:t>
            </a:r>
          </a:p>
          <a:p>
            <a:pPr algn="ctr"/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По сей день во вьетнамском театре нет сцены — все выступления проходят прямо в воде! </a:t>
            </a:r>
          </a:p>
          <a:p>
            <a:pPr algn="ctr"/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Для этого используются как искусственные, так и естественные водоемы, на которых сооружаются декорации.</a:t>
            </a:r>
          </a:p>
          <a:p>
            <a:pPr algn="ctr"/>
            <a:endParaRPr lang="ru-RU" dirty="0"/>
          </a:p>
        </p:txBody>
      </p:sp>
      <p:pic>
        <p:nvPicPr>
          <p:cNvPr id="12290" name="Picture 2" descr="Picture background">
            <a:extLst>
              <a:ext uri="{FF2B5EF4-FFF2-40B4-BE49-F238E27FC236}">
                <a16:creationId xmlns:a16="http://schemas.microsoft.com/office/drawing/2014/main" id="{935C4873-5E2A-4C77-59D7-6321B83A63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2" t="158" r="5995" b="5344"/>
          <a:stretch/>
        </p:blipFill>
        <p:spPr bwMode="auto">
          <a:xfrm>
            <a:off x="3926722" y="439385"/>
            <a:ext cx="7853947" cy="54508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C2A1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48472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B96C37-95BA-D724-82A3-72E54B4109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D9F7BFD0-2052-A7D3-D096-17DC779EC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4693" y="5992933"/>
            <a:ext cx="10147917" cy="851363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E71915"/>
                </a:solidFill>
              </a:rPr>
              <a:t>Китайский театр теней</a:t>
            </a:r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98AA558-FA4E-C8D6-0C1E-01CC22A4CE90}"/>
              </a:ext>
            </a:extLst>
          </p:cNvPr>
          <p:cNvSpPr/>
          <p:nvPr/>
        </p:nvSpPr>
        <p:spPr>
          <a:xfrm>
            <a:off x="189390" y="1340528"/>
            <a:ext cx="3485965" cy="4842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accent2">
                    <a:lumMod val="75000"/>
                  </a:schemeClr>
                </a:solidFill>
              </a:rPr>
              <a:t>За большим полупрозрачным экраном действие спектаклей разыгрывают марионетки – плоские разноцветные фигурки, управляемые кукловодами с помощью тонких палочек. </a:t>
            </a:r>
          </a:p>
          <a:p>
            <a:pPr algn="ctr"/>
            <a:r>
              <a:rPr lang="ru-RU" sz="1800" dirty="0">
                <a:solidFill>
                  <a:schemeClr val="accent2">
                    <a:lumMod val="75000"/>
                  </a:schemeClr>
                </a:solidFill>
              </a:rPr>
              <a:t>Фактически, это и не тени вовсе – зритель видит реальных плоских марионеток, прислоненных к обратной стороне экрана.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4338" name="Picture 2" descr="Picture background">
            <a:extLst>
              <a:ext uri="{FF2B5EF4-FFF2-40B4-BE49-F238E27FC236}">
                <a16:creationId xmlns:a16="http://schemas.microsoft.com/office/drawing/2014/main" id="{6DB01114-C8A8-F8AE-288A-E31BEEBC3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212" y="696944"/>
            <a:ext cx="7949815" cy="51090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C2A1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13499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E72D35-5AAC-EB84-DE37-D5FA496DC2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CB585983-093D-35C4-D374-B0F05F196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4693" y="5992933"/>
            <a:ext cx="10147917" cy="851363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E71915"/>
                </a:solidFill>
              </a:rPr>
              <a:t>Индийский народный театр </a:t>
            </a:r>
            <a:r>
              <a:rPr lang="ru-RU" sz="3200" dirty="0" err="1">
                <a:solidFill>
                  <a:srgbClr val="E71915"/>
                </a:solidFill>
              </a:rPr>
              <a:t>катхали</a:t>
            </a:r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61C856D-6789-CFEC-331B-BC2E020AB8DE}"/>
              </a:ext>
            </a:extLst>
          </p:cNvPr>
          <p:cNvSpPr/>
          <p:nvPr/>
        </p:nvSpPr>
        <p:spPr>
          <a:xfrm>
            <a:off x="189390" y="1340528"/>
            <a:ext cx="3604334" cy="4842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Самое удивительное, что все роли исполняют мужчины, их игра передается с помощь мимики и позиций рук. </a:t>
            </a:r>
          </a:p>
          <a:p>
            <a:pPr algn="ctr"/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Их лица покрыты толстым слоем грима, который дополняют невероятные костюмы. </a:t>
            </a:r>
          </a:p>
          <a:p>
            <a:pPr algn="ctr"/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Актеры передают текст жестами и мимикой, а повествование ведется вокальным сопровождением и музыкой. </a:t>
            </a:r>
          </a:p>
          <a:p>
            <a:pPr algn="ctr"/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Возник театр еще в давние века, но окончательно сформировался этот стиль игры лишь в XVII веке.</a:t>
            </a:r>
          </a:p>
        </p:txBody>
      </p:sp>
      <p:pic>
        <p:nvPicPr>
          <p:cNvPr id="13314" name="Picture 2" descr="Picture background">
            <a:extLst>
              <a:ext uri="{FF2B5EF4-FFF2-40B4-BE49-F238E27FC236}">
                <a16:creationId xmlns:a16="http://schemas.microsoft.com/office/drawing/2014/main" id="{6E5E9630-D74A-5C9E-8DDC-2D43A7542C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3" r="6537"/>
          <a:stretch/>
        </p:blipFill>
        <p:spPr bwMode="auto">
          <a:xfrm>
            <a:off x="3977196" y="462135"/>
            <a:ext cx="7901128" cy="54366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C2A1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246766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6B4CAF-6983-270B-2CA9-FC8940675C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B491354E-DE52-9879-C5F5-777D4B2B0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4693" y="5992933"/>
            <a:ext cx="10147917" cy="851363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E71915"/>
                </a:solidFill>
              </a:rPr>
              <a:t>Индийский театр кукол</a:t>
            </a:r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9A93E81-6A8C-EC11-3F8B-ACAA7C66EC55}"/>
              </a:ext>
            </a:extLst>
          </p:cNvPr>
          <p:cNvSpPr/>
          <p:nvPr/>
        </p:nvSpPr>
        <p:spPr>
          <a:xfrm>
            <a:off x="189390" y="1340528"/>
            <a:ext cx="3604334" cy="4842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ru-RU" sz="16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Кукольный театр – одно из древнейших развлечений, особенно в сельской местности. </a:t>
            </a:r>
          </a:p>
          <a:p>
            <a:pPr algn="ctr">
              <a:buNone/>
            </a:pPr>
            <a:r>
              <a:rPr lang="ru-RU" sz="16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В руках кукловодов старинных индийский селений оживают марионетки, которые изображают персонажей народного эпоса, а также имитируют реальную жизнь.</a:t>
            </a:r>
          </a:p>
          <a:p>
            <a:pPr algn="ctr"/>
            <a:r>
              <a:rPr lang="ru-RU" sz="16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В Индии используют различные виды кукол — деревянные, кожаные или тряпичные марионетки, управляемые с помощью палки или веревочек, перчаточные куклы, а также плоские куклы, используемые в театре теней.</a:t>
            </a:r>
          </a:p>
        </p:txBody>
      </p:sp>
      <p:pic>
        <p:nvPicPr>
          <p:cNvPr id="17410" name="Picture 2" descr="Picture background">
            <a:extLst>
              <a:ext uri="{FF2B5EF4-FFF2-40B4-BE49-F238E27FC236}">
                <a16:creationId xmlns:a16="http://schemas.microsoft.com/office/drawing/2014/main" id="{99728BCC-9B62-1951-1CAB-0597D1D57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2934" y="616028"/>
            <a:ext cx="7912786" cy="52521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C2A1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698981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219E64-E0C2-37A7-C8C5-7280815773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B14E1C90-CA87-D97D-6FBF-7F0EA5AE5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4693" y="5992933"/>
            <a:ext cx="10147917" cy="851363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E71915"/>
                </a:solidFill>
              </a:rPr>
              <a:t>Японский театр кабуки</a:t>
            </a:r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0A0524C-2113-CA56-FB41-080DC19A398A}"/>
              </a:ext>
            </a:extLst>
          </p:cNvPr>
          <p:cNvSpPr/>
          <p:nvPr/>
        </p:nvSpPr>
        <p:spPr>
          <a:xfrm>
            <a:off x="189390" y="1340528"/>
            <a:ext cx="3604334" cy="4842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Представляет собой синтез пения, музыки, танца и драмы. Исполнители кабуки используют сложный грим и костюмы с большой символической нагрузкой.</a:t>
            </a:r>
          </a:p>
        </p:txBody>
      </p:sp>
      <p:pic>
        <p:nvPicPr>
          <p:cNvPr id="15362" name="Picture 2" descr="Picture background">
            <a:extLst>
              <a:ext uri="{FF2B5EF4-FFF2-40B4-BE49-F238E27FC236}">
                <a16:creationId xmlns:a16="http://schemas.microsoft.com/office/drawing/2014/main" id="{311A921A-33D2-D592-6C0A-E2040B5074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0" t="3238" r="5889" b="5913"/>
          <a:stretch/>
        </p:blipFill>
        <p:spPr bwMode="auto">
          <a:xfrm>
            <a:off x="3949083" y="666072"/>
            <a:ext cx="7898167" cy="53268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C2A1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931113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5405F9-8AB4-1D77-070C-D7A105C200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D806E726-0CDD-96BD-6181-B555C6A39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4693" y="5992933"/>
            <a:ext cx="10147917" cy="851363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E71915"/>
                </a:solidFill>
              </a:rPr>
              <a:t>Японский театр </a:t>
            </a:r>
            <a:r>
              <a:rPr lang="ru-RU" sz="3200" dirty="0" err="1">
                <a:solidFill>
                  <a:srgbClr val="E71915"/>
                </a:solidFill>
              </a:rPr>
              <a:t>ноо</a:t>
            </a:r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7A16369-24F5-966F-73A2-D47E356DAB0A}"/>
              </a:ext>
            </a:extLst>
          </p:cNvPr>
          <p:cNvSpPr/>
          <p:nvPr/>
        </p:nvSpPr>
        <p:spPr>
          <a:xfrm>
            <a:off x="189390" y="1340528"/>
            <a:ext cx="3604334" cy="4842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Все, что происходит на сцене, соответствует ряду канонов. </a:t>
            </a:r>
          </a:p>
          <a:p>
            <a:pPr algn="ctr"/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Во-первых, все роли здесь исполняют только мужчины, их лица скрыты масками, каждая из которых — это настоящее произведение искусства. Главные герои пьес здесь делятся на людей и духов, чаще всего актеры практически неподвижны.</a:t>
            </a:r>
          </a:p>
        </p:txBody>
      </p:sp>
      <p:pic>
        <p:nvPicPr>
          <p:cNvPr id="16386" name="Picture 2" descr="Picture background">
            <a:extLst>
              <a:ext uri="{FF2B5EF4-FFF2-40B4-BE49-F238E27FC236}">
                <a16:creationId xmlns:a16="http://schemas.microsoft.com/office/drawing/2014/main" id="{2BAC64FD-E8D5-57C9-471C-6B32AE69F1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78"/>
          <a:stretch/>
        </p:blipFill>
        <p:spPr bwMode="auto">
          <a:xfrm>
            <a:off x="4192435" y="291250"/>
            <a:ext cx="7632621" cy="57016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C2A1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856202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11F2FE-6CEB-B98C-31E6-7F20D68CCE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FAC83E71-4BC0-14AE-4D7A-8077D36A2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4693" y="5992933"/>
            <a:ext cx="10147917" cy="851363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E71915"/>
                </a:solidFill>
              </a:rPr>
              <a:t>Японский театр кукол бунраку</a:t>
            </a:r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677F285-40A8-7B2D-C816-9434BCC1A903}"/>
              </a:ext>
            </a:extLst>
          </p:cNvPr>
          <p:cNvSpPr/>
          <p:nvPr/>
        </p:nvSpPr>
        <p:spPr>
          <a:xfrm>
            <a:off x="189390" y="1340528"/>
            <a:ext cx="3604334" cy="4842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О</a:t>
            </a:r>
            <a:r>
              <a:rPr lang="ru-RU" sz="20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дин из важнейших и почитаемых видов японского традиционного театра, внесённый ЮНЕСКО в список шедевров нематериального наследия. </a:t>
            </a:r>
          </a:p>
          <a:p>
            <a:pPr algn="ctr"/>
            <a:r>
              <a:rPr lang="ru-RU" sz="20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Искусство кукольного театра в Японии имеет древнюю историю. Странствующие кукловоды разыгрывали представления, сопровождаемые пением, еще в VIII веке</a:t>
            </a:r>
            <a:endParaRPr lang="ru-RU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9458" name="Picture 2" descr="Picture background">
            <a:extLst>
              <a:ext uri="{FF2B5EF4-FFF2-40B4-BE49-F238E27FC236}">
                <a16:creationId xmlns:a16="http://schemas.microsoft.com/office/drawing/2014/main" id="{6B340386-8009-B474-F61D-6C91FA612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46" y="635069"/>
            <a:ext cx="7769842" cy="51576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C2A1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525950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29BCBE-A15F-EDBE-991E-2784E14054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1FE571CA-8F31-4248-8D7E-27A7B1255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4693" y="5992933"/>
            <a:ext cx="10147917" cy="851363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E71915"/>
                </a:solidFill>
              </a:rPr>
              <a:t>Московский сказочный детский театр</a:t>
            </a:r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CA16697-5D4E-718F-BE18-8038CC758E8E}"/>
              </a:ext>
            </a:extLst>
          </p:cNvPr>
          <p:cNvSpPr/>
          <p:nvPr/>
        </p:nvSpPr>
        <p:spPr>
          <a:xfrm>
            <a:off x="189390" y="1340528"/>
            <a:ext cx="3604334" cy="4842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Детские театры всегда были прекрасным местом проведения досуга для всей семьи. Сегодня одним из самых известных детских театров в Москве является Сказочный театр, который был создан в 1989 году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. </a:t>
            </a:r>
          </a:p>
          <a:p>
            <a:pPr algn="ctr"/>
            <a:r>
              <a:rPr lang="ru-RU" sz="20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Попав в театр, зритель оказывается в атмосфере добра, чудес, сказки и любви. </a:t>
            </a:r>
            <a:endParaRPr lang="ru-RU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8434" name="Picture 2" descr="Picture background">
            <a:extLst>
              <a:ext uri="{FF2B5EF4-FFF2-40B4-BE49-F238E27FC236}">
                <a16:creationId xmlns:a16="http://schemas.microsoft.com/office/drawing/2014/main" id="{CF42966B-3A55-3771-56D0-F9A6492B7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570" y="537605"/>
            <a:ext cx="7982242" cy="5455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C2A1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189193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E08D8497-71AC-7C4D-71C4-FB2AEEDC9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268" y="504274"/>
            <a:ext cx="10820399" cy="773426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E71915"/>
                </a:solidFill>
              </a:rPr>
              <a:t>Древнегреческий театр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B09C0DA8-DFE3-9DB3-3BCE-4190B62905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4467" y="1704513"/>
            <a:ext cx="10490200" cy="2892888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Первыми театралами были древние греки. 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Дни представлений для них были настоящим праздником. 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Места для зрителей в древнегреческом театре расположены полукругом на склонах холмов – эти места называются амфитеатр. 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В центре амфитеатра находилась круглая площадка, на которой выступали хор и актёры, оркестр. 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Римляне строили театры, которые могли вместить до 40 000 зрителей. </a:t>
            </a:r>
          </a:p>
          <a:p>
            <a:endParaRPr lang="ru-RU" dirty="0"/>
          </a:p>
        </p:txBody>
      </p:sp>
      <p:pic>
        <p:nvPicPr>
          <p:cNvPr id="9" name="Picture 2" descr="Picture background">
            <a:extLst>
              <a:ext uri="{FF2B5EF4-FFF2-40B4-BE49-F238E27FC236}">
                <a16:creationId xmlns:a16="http://schemas.microsoft.com/office/drawing/2014/main" id="{CA54AE0A-53C2-6B1B-FB2F-8CF4DCBE3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83" y="334917"/>
            <a:ext cx="2102429" cy="1289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32620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8258B1-1D61-5311-E0D0-C82C58944E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0BD57FBD-A68D-298F-054B-7FA200006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4693" y="5992933"/>
            <a:ext cx="10147917" cy="851363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E71915"/>
                </a:solidFill>
              </a:rPr>
              <a:t>Бурятский театр кукол ульгэр</a:t>
            </a:r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09FCA25-6E92-4984-32EF-080A75FE3C70}"/>
              </a:ext>
            </a:extLst>
          </p:cNvPr>
          <p:cNvSpPr/>
          <p:nvPr/>
        </p:nvSpPr>
        <p:spPr>
          <a:xfrm>
            <a:off x="189390" y="1340528"/>
            <a:ext cx="3604334" cy="4842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buNone/>
            </a:pP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О</a:t>
            </a:r>
            <a:r>
              <a:rPr lang="ru-RU" sz="2000" i="0" dirty="0">
                <a:solidFill>
                  <a:schemeClr val="accent2">
                    <a:lumMod val="75000"/>
                  </a:schemeClr>
                </a:solidFill>
                <a:effectLst/>
              </a:rPr>
              <a:t>дин из самых титулованных театров республики. Он неоднократно брал первые призы на российских и зарубежных фестивалях.</a:t>
            </a:r>
          </a:p>
          <a:p>
            <a:pPr algn="ctr">
              <a:spcBef>
                <a:spcPts val="600"/>
              </a:spcBef>
            </a:pPr>
            <a:r>
              <a:rPr lang="ru-RU" sz="2000" i="0" dirty="0">
                <a:solidFill>
                  <a:schemeClr val="accent2">
                    <a:lumMod val="75000"/>
                  </a:schemeClr>
                </a:solidFill>
                <a:effectLst/>
              </a:rPr>
              <a:t>В основном в нём ставят спектакли по мотивам национального фольклора, но в афише бурятские пьесы соседствуют с классическими сказками народов мира</a:t>
            </a:r>
          </a:p>
        </p:txBody>
      </p:sp>
      <p:pic>
        <p:nvPicPr>
          <p:cNvPr id="20482" name="Picture 2" descr="Picture background">
            <a:extLst>
              <a:ext uri="{FF2B5EF4-FFF2-40B4-BE49-F238E27FC236}">
                <a16:creationId xmlns:a16="http://schemas.microsoft.com/office/drawing/2014/main" id="{2581FDC8-8F23-E242-84AA-A70E2ED7C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218" y="741790"/>
            <a:ext cx="7709886" cy="51399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C2A1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326883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453CDF-ACFC-94F4-DAAD-F1C10B3562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8149BD92-77FF-330E-CDF1-BC3A00482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4693" y="5992933"/>
            <a:ext cx="10147917" cy="851363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E71915"/>
                </a:solidFill>
              </a:rPr>
              <a:t>Театр на ходулях. </a:t>
            </a:r>
            <a:r>
              <a:rPr lang="ru-RU" sz="3200" dirty="0" err="1">
                <a:solidFill>
                  <a:srgbClr val="E71915"/>
                </a:solidFill>
              </a:rPr>
              <a:t>евпатория</a:t>
            </a:r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169C36F-D427-79E0-44C1-8FF63937308F}"/>
              </a:ext>
            </a:extLst>
          </p:cNvPr>
          <p:cNvSpPr/>
          <p:nvPr/>
        </p:nvSpPr>
        <p:spPr>
          <a:xfrm>
            <a:off x="189390" y="1340528"/>
            <a:ext cx="3604334" cy="4842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buNone/>
            </a:pPr>
            <a:r>
              <a:rPr lang="ru-RU" sz="20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Актеры театра - дети и подростки, они выступают на всех праздниках города, часто выезжают на гастроли и получили уже несколько театральных призов.</a:t>
            </a:r>
            <a:br>
              <a:rPr lang="ru-RU" sz="20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0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Каждое их выступление - на ходулях длиной 1,5-2 метра! </a:t>
            </a:r>
          </a:p>
          <a:p>
            <a:pPr algn="ctr">
              <a:spcBef>
                <a:spcPts val="600"/>
              </a:spcBef>
              <a:buNone/>
            </a:pPr>
            <a:r>
              <a:rPr lang="ru-RU" sz="20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На такой высоте дети умудряются не только отыгрывать постановки, но и бегать, садиться на шпагат, делать сальто!</a:t>
            </a:r>
            <a:endParaRPr lang="ru-RU" sz="2000" i="0" dirty="0">
              <a:solidFill>
                <a:schemeClr val="accent2">
                  <a:lumMod val="75000"/>
                </a:schemeClr>
              </a:solidFill>
              <a:effectLst/>
            </a:endParaRPr>
          </a:p>
        </p:txBody>
      </p:sp>
      <p:pic>
        <p:nvPicPr>
          <p:cNvPr id="21506" name="Picture 2" descr="Picture background">
            <a:extLst>
              <a:ext uri="{FF2B5EF4-FFF2-40B4-BE49-F238E27FC236}">
                <a16:creationId xmlns:a16="http://schemas.microsoft.com/office/drawing/2014/main" id="{16319EC7-D101-60ED-62B9-1AD88C050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318" y="894678"/>
            <a:ext cx="8034292" cy="5068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C2A1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64872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46449F-59F6-597F-FCF4-A63F0518FF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54182A49-C1C5-78F4-3A47-E388D3A26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4256" y="504274"/>
            <a:ext cx="6090411" cy="1013808"/>
          </a:xfrm>
        </p:spPr>
        <p:txBody>
          <a:bodyPr>
            <a:normAutofit fontScale="90000"/>
          </a:bodyPr>
          <a:lstStyle/>
          <a:p>
            <a:pPr>
              <a:spcAft>
                <a:spcPts val="750"/>
              </a:spcAft>
            </a:pPr>
            <a:r>
              <a:rPr lang="ru-RU" sz="24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Театр поучает так, как этого не сделать толстой книге. </a:t>
            </a:r>
            <a:br>
              <a:rPr lang="ru-RU" sz="2400" b="0" i="0" dirty="0">
                <a:solidFill>
                  <a:schemeClr val="accent2">
                    <a:lumMod val="75000"/>
                  </a:schemeClr>
                </a:solidFill>
                <a:effectLst/>
              </a:rPr>
            </a:br>
            <a:r>
              <a:rPr lang="ru-RU" sz="24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(Вольтер)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64CBABC3-18E7-EC70-FA50-B4C62BC482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4467" y="2405547"/>
            <a:ext cx="10490200" cy="2892888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Театры Мира так не похожи друг на друга, но всех их роднит сцена, актеры и любовь зрителей. </a:t>
            </a:r>
          </a:p>
          <a:p>
            <a:pPr algn="ctr"/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Театр — безграничный источник новых впечатлений и открытий. </a:t>
            </a:r>
          </a:p>
          <a:p>
            <a:pPr algn="ctr"/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Не теряйте возможность воспользоваться им, старайтесь чаще отрываться от мониторов и предаваться прекрасному в реальности и не только в родных местах, но и в далеких путешествиях!</a:t>
            </a:r>
          </a:p>
          <a:p>
            <a:endParaRPr lang="ru-RU" dirty="0"/>
          </a:p>
        </p:txBody>
      </p:sp>
      <p:pic>
        <p:nvPicPr>
          <p:cNvPr id="9" name="Picture 2" descr="Picture background">
            <a:extLst>
              <a:ext uri="{FF2B5EF4-FFF2-40B4-BE49-F238E27FC236}">
                <a16:creationId xmlns:a16="http://schemas.microsoft.com/office/drawing/2014/main" id="{F174808E-C8EE-8EAC-18F7-4AD5838096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83" y="334917"/>
            <a:ext cx="2102429" cy="1289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52485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Picture background">
            <a:extLst>
              <a:ext uri="{FF2B5EF4-FFF2-40B4-BE49-F238E27FC236}">
                <a16:creationId xmlns:a16="http://schemas.microsoft.com/office/drawing/2014/main" id="{82177FEA-1898-919C-AB91-F205FFEBF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555" y="363089"/>
            <a:ext cx="8532135" cy="62356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C2A1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393379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4871E820-A3A4-EE3F-8C89-918DD8F23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5231" y="764373"/>
            <a:ext cx="9490969" cy="1293028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E71915"/>
                </a:solidFill>
              </a:rPr>
              <a:t>Маски Древнегреческого театра</a:t>
            </a:r>
            <a:endParaRPr lang="ru-RU" sz="3200" dirty="0"/>
          </a:p>
        </p:txBody>
      </p:sp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1C760067-C6FF-EDD4-CEE7-2B44B2FA3A5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39" y="2175029"/>
            <a:ext cx="5691502" cy="38220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C2A1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4" name="Picture 6" descr="Picture background">
            <a:extLst>
              <a:ext uri="{FF2B5EF4-FFF2-40B4-BE49-F238E27FC236}">
                <a16:creationId xmlns:a16="http://schemas.microsoft.com/office/drawing/2014/main" id="{AB89E383-7884-1616-FC3A-65F3699E565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909" y="2175029"/>
            <a:ext cx="5119812" cy="38220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C2A1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07444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95D029-A3D3-BA94-A062-EEF6343AEC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B72F9370-B933-8A46-AF10-C075BBEFA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302735"/>
            <a:ext cx="8610600" cy="851363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E71915"/>
                </a:solidFill>
              </a:rPr>
              <a:t>Большой театр в </a:t>
            </a:r>
            <a:r>
              <a:rPr lang="ru-RU" sz="3200" dirty="0" err="1">
                <a:solidFill>
                  <a:srgbClr val="E71915"/>
                </a:solidFill>
              </a:rPr>
              <a:t>москве</a:t>
            </a:r>
            <a:endParaRPr lang="ru-RU" dirty="0"/>
          </a:p>
        </p:txBody>
      </p:sp>
      <p:pic>
        <p:nvPicPr>
          <p:cNvPr id="9218" name="Picture 2" descr="Picture background">
            <a:extLst>
              <a:ext uri="{FF2B5EF4-FFF2-40B4-BE49-F238E27FC236}">
                <a16:creationId xmlns:a16="http://schemas.microsoft.com/office/drawing/2014/main" id="{577422FC-213A-F555-3612-16EBB727E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508" y="1154098"/>
            <a:ext cx="9808983" cy="55529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C2A1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34252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E9199709-BBF4-E047-12C0-67F86D8EA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9988" y="173115"/>
            <a:ext cx="8610600" cy="851363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E71915"/>
                </a:solidFill>
              </a:rPr>
              <a:t>Одесский оперный театр</a:t>
            </a:r>
            <a:endParaRPr lang="ru-RU" dirty="0"/>
          </a:p>
        </p:txBody>
      </p:sp>
      <p:pic>
        <p:nvPicPr>
          <p:cNvPr id="4100" name="Picture 4" descr="Picture background">
            <a:extLst>
              <a:ext uri="{FF2B5EF4-FFF2-40B4-BE49-F238E27FC236}">
                <a16:creationId xmlns:a16="http://schemas.microsoft.com/office/drawing/2014/main" id="{A63D1C26-4B88-74D6-FDCC-74DDA9FA52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2" t="5695" r="1050" b="15469"/>
          <a:stretch/>
        </p:blipFill>
        <p:spPr bwMode="auto">
          <a:xfrm>
            <a:off x="1996439" y="1242874"/>
            <a:ext cx="8665624" cy="54420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C2A1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746427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822170-179D-1B25-A413-4776C51CDE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6602492F-C8AF-0F22-2C5E-AFD96BC53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302735"/>
            <a:ext cx="8610600" cy="851363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E71915"/>
                </a:solidFill>
              </a:rPr>
              <a:t>ТУРКМЕНСКИЙ оперный театр</a:t>
            </a:r>
            <a:endParaRPr lang="ru-RU" dirty="0"/>
          </a:p>
        </p:txBody>
      </p:sp>
      <p:pic>
        <p:nvPicPr>
          <p:cNvPr id="5124" name="Picture 4" descr="Picture background">
            <a:extLst>
              <a:ext uri="{FF2B5EF4-FFF2-40B4-BE49-F238E27FC236}">
                <a16:creationId xmlns:a16="http://schemas.microsoft.com/office/drawing/2014/main" id="{DF950C79-EB25-0296-E76E-C7236954E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20" y="1234736"/>
            <a:ext cx="10821880" cy="54109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C2A1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403921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C49D35-D1E5-562E-314D-138BD3FCC4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EEF9AE48-BF22-7AF2-0910-54022D265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302735"/>
            <a:ext cx="8610600" cy="851363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E71915"/>
                </a:solidFill>
              </a:rPr>
              <a:t>ОПЕРНЫЙ театр в </a:t>
            </a:r>
            <a:r>
              <a:rPr lang="ru-RU" sz="3200" dirty="0" err="1">
                <a:solidFill>
                  <a:srgbClr val="E71915"/>
                </a:solidFill>
              </a:rPr>
              <a:t>сиднее</a:t>
            </a:r>
            <a:endParaRPr lang="ru-RU" dirty="0"/>
          </a:p>
        </p:txBody>
      </p:sp>
      <p:pic>
        <p:nvPicPr>
          <p:cNvPr id="8194" name="Picture 2" descr="Picture background">
            <a:extLst>
              <a:ext uri="{FF2B5EF4-FFF2-40B4-BE49-F238E27FC236}">
                <a16:creationId xmlns:a16="http://schemas.microsoft.com/office/drawing/2014/main" id="{FBB103A7-40BA-BE7C-E91F-AA77C6E45A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43"/>
          <a:stretch/>
        </p:blipFill>
        <p:spPr bwMode="auto">
          <a:xfrm>
            <a:off x="1338650" y="1154098"/>
            <a:ext cx="9514700" cy="54011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C2A1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82803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54514C-43A2-B9CC-C2F3-1B7CA12F92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14BA8589-E3F5-AC3D-2A7A-5D0E7A801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302735"/>
            <a:ext cx="8610600" cy="851363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E71915"/>
                </a:solidFill>
              </a:rPr>
              <a:t>ВЕНСКАЯ ОПЕРА</a:t>
            </a:r>
            <a:endParaRPr lang="ru-RU" dirty="0"/>
          </a:p>
        </p:txBody>
      </p:sp>
      <p:pic>
        <p:nvPicPr>
          <p:cNvPr id="6150" name="Picture 6" descr="Picture background">
            <a:extLst>
              <a:ext uri="{FF2B5EF4-FFF2-40B4-BE49-F238E27FC236}">
                <a16:creationId xmlns:a16="http://schemas.microsoft.com/office/drawing/2014/main" id="{685AAF27-D4C7-A1C8-ADE0-4AF8648A7F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99"/>
          <a:stretch/>
        </p:blipFill>
        <p:spPr bwMode="auto">
          <a:xfrm>
            <a:off x="1097902" y="1035565"/>
            <a:ext cx="9996195" cy="56315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C2A1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189523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След самолета">
  <a:themeElements>
    <a:clrScheme name="След самолета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След самолета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ед самолета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TM04033937[[fn=След самолета]]</Template>
  <TotalTime>134</TotalTime>
  <Words>746</Words>
  <Application>Microsoft Office PowerPoint</Application>
  <PresentationFormat>Широкоэкранный</PresentationFormat>
  <Paragraphs>72</Paragraphs>
  <Slides>22</Slides>
  <Notes>17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7" baseType="lpstr">
      <vt:lpstr>Arial</vt:lpstr>
      <vt:lpstr>Calibri</vt:lpstr>
      <vt:lpstr>Century Gothic</vt:lpstr>
      <vt:lpstr>Times New Roman</vt:lpstr>
      <vt:lpstr>След самолета</vt:lpstr>
      <vt:lpstr>Удивительные ТЕАТРЫ МИРА</vt:lpstr>
      <vt:lpstr>Древнегреческий театр</vt:lpstr>
      <vt:lpstr>Презентация PowerPoint</vt:lpstr>
      <vt:lpstr>Маски Древнегреческого театра</vt:lpstr>
      <vt:lpstr>Большой театр в москве</vt:lpstr>
      <vt:lpstr>Одесский оперный театр</vt:lpstr>
      <vt:lpstr>ТУРКМЕНСКИЙ оперный театр</vt:lpstr>
      <vt:lpstr>ОПЕРНЫЙ театр в сиднее</vt:lpstr>
      <vt:lpstr>ВЕНСКАЯ ОПЕРА</vt:lpstr>
      <vt:lpstr>ОПЕРНЫЙ театр в батуми</vt:lpstr>
      <vt:lpstr>Мультимедийный оперный театр в южной Корее</vt:lpstr>
      <vt:lpstr>Вьетнамский кукольный театр на воде</vt:lpstr>
      <vt:lpstr>Китайский театр теней</vt:lpstr>
      <vt:lpstr>Индийский народный театр катхали</vt:lpstr>
      <vt:lpstr>Индийский театр кукол</vt:lpstr>
      <vt:lpstr>Японский театр кабуки</vt:lpstr>
      <vt:lpstr>Японский театр ноо</vt:lpstr>
      <vt:lpstr>Японский театр кукол бунраку</vt:lpstr>
      <vt:lpstr>Московский сказочный детский театр</vt:lpstr>
      <vt:lpstr>Бурятский театр кукол ульгэр</vt:lpstr>
      <vt:lpstr>Театр на ходулях. евпатория</vt:lpstr>
      <vt:lpstr>Театр поучает так, как этого не сделать толстой книге.  (Вольтер)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User</dc:creator>
  <cp:lastModifiedBy>User</cp:lastModifiedBy>
  <cp:revision>2</cp:revision>
  <dcterms:created xsi:type="dcterms:W3CDTF">2025-03-22T10:44:43Z</dcterms:created>
  <dcterms:modified xsi:type="dcterms:W3CDTF">2025-03-22T13:50:35Z</dcterms:modified>
</cp:coreProperties>
</file>