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93" r:id="rId3"/>
    <p:sldId id="294" r:id="rId4"/>
    <p:sldId id="295" r:id="rId5"/>
    <p:sldId id="298" r:id="rId6"/>
    <p:sldId id="299" r:id="rId7"/>
    <p:sldId id="297" r:id="rId8"/>
    <p:sldId id="300" r:id="rId9"/>
    <p:sldId id="296" r:id="rId10"/>
    <p:sldId id="303" r:id="rId11"/>
    <p:sldId id="304" r:id="rId12"/>
    <p:sldId id="312" r:id="rId13"/>
    <p:sldId id="305" r:id="rId14"/>
    <p:sldId id="302" r:id="rId15"/>
    <p:sldId id="306" r:id="rId16"/>
    <p:sldId id="307" r:id="rId17"/>
    <p:sldId id="308" r:id="rId18"/>
    <p:sldId id="309" r:id="rId19"/>
    <p:sldId id="3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3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4E18-E3E6-4B36-A844-A4AE8C72527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CA8-83C3-4303-BAC9-5580786D5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2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1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2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0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03CD-736A-47DF-BAED-9EB41204EB2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gif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14580"/>
            <a:ext cx="6400800" cy="172954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«Детский сад № 41» </a:t>
            </a:r>
          </a:p>
        </p:txBody>
      </p:sp>
      <p:grpSp>
        <p:nvGrpSpPr>
          <p:cNvPr id="41" name="Group 71"/>
          <p:cNvGrpSpPr>
            <a:grpSpLocks/>
          </p:cNvGrpSpPr>
          <p:nvPr/>
        </p:nvGrpSpPr>
        <p:grpSpPr bwMode="auto">
          <a:xfrm>
            <a:off x="618111" y="1905000"/>
            <a:ext cx="7770314" cy="2286000"/>
            <a:chOff x="2354" y="2448"/>
            <a:chExt cx="2782" cy="1440"/>
          </a:xfrm>
        </p:grpSpPr>
        <p:sp>
          <p:nvSpPr>
            <p:cNvPr id="42" name="AutoShape 60"/>
            <p:cNvSpPr>
              <a:spLocks noChangeArrowheads="1"/>
            </p:cNvSpPr>
            <p:nvPr/>
          </p:nvSpPr>
          <p:spPr bwMode="auto">
            <a:xfrm>
              <a:off x="2354" y="2448"/>
              <a:ext cx="2782" cy="14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Краткая презентация  основной </a:t>
              </a:r>
            </a:p>
            <a:p>
              <a:pPr algn="ctr">
                <a:defRPr/>
              </a:pPr>
              <a:r>
                <a:rPr lang="ru-RU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образовательной </a:t>
              </a:r>
            </a:p>
            <a:p>
              <a:pPr algn="ctr">
                <a:defRPr/>
              </a:pPr>
              <a:r>
                <a:rPr lang="ru-RU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программы дошкольного образования,</a:t>
              </a:r>
            </a:p>
            <a:p>
              <a:pPr algn="ctr">
                <a:defRPr/>
              </a:pPr>
              <a:r>
                <a:rPr lang="ru-RU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реализуемой в МБДОУ №41</a:t>
              </a:r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 flipV="1">
              <a:off x="2792" y="3744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 flipV="1">
              <a:off x="2714" y="3760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V="1">
              <a:off x="2714" y="3768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 flipV="1">
              <a:off x="3306" y="3744"/>
              <a:ext cx="1340" cy="16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914" y="381134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8013" y="190500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9788" y="82689"/>
            <a:ext cx="741682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Основной структурной единицей дошкольного образовательного   учреждения является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группа детей  дошкольного возраста</a:t>
            </a: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20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Общее количество групп – 10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3 группы раннего возраста (с 1,6-3 лет),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7 групп  дошкольного возраста (с 3-7 лет)</a:t>
            </a:r>
          </a:p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                 из них 2 группы коррекционной направленности (с 4-7 лет) для детей с тяжелыми нарушениями речи и задержкой психического развития.</a:t>
            </a:r>
          </a:p>
          <a:p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 наполняемости группы соответствуют требованиям СанПин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Все группы однородны по возрастному составу детей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В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детский сад 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принимаются дети при отсутствии противопоказаний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    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 состоянию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x-none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здоровья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Воспитание и обучение в детском саду носит светский, общедоступный характер и ведется на русском языке с учетом национально-культурных, демографических, климатических и других особенностей осуществления образовательного процесса.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x-none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Группы функционируют в режиме 5 – дневной рабочей недели,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x-none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с 12 – часовым пребыванием.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Созданы условия для детей с ОВЗ.</a:t>
            </a:r>
          </a:p>
        </p:txBody>
      </p:sp>
      <p:pic>
        <p:nvPicPr>
          <p:cNvPr id="41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85" y="6057160"/>
            <a:ext cx="2628656" cy="85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1914" y="2889215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9419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05626" y="482324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22644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81384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TextBox 3"/>
          <p:cNvSpPr txBox="1"/>
          <p:nvPr/>
        </p:nvSpPr>
        <p:spPr>
          <a:xfrm>
            <a:off x="8678635" y="106661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578837" y="1148892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23561" y="2003469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602041" y="2935516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275786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0695" y="542925"/>
            <a:ext cx="8011836" cy="502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Программы,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используемые  в образовательном процессе: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Инновационная программа дошкольного образования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 рождения до школы»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 редакцией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Н.Е.Вераксы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Т.С.Комаровой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Э.М.Дорофеевой.-6-е изд., доп.- М.: Мозаика - Синтез, 2019 г.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lnSpc>
                <a:spcPts val="115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>
              <a:lnSpc>
                <a:spcPts val="115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Н.Н.Авдеева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О.Л.Князева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Р.Б.Стёркина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Санкт-Петербург, изд. «Детство-</a:t>
            </a:r>
          </a:p>
          <a:p>
            <a:pPr>
              <a:lnSpc>
                <a:spcPts val="115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пресс», 2007 г.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08000">
              <a:lnSpc>
                <a:spcPts val="166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2987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 реализации регионального компонента   «</a:t>
            </a:r>
            <a:r>
              <a:rPr lang="ru-RU" sz="1800" b="1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Детство на берегу Клязьмы, или зайцы </a:t>
            </a:r>
            <a:r>
              <a:rPr lang="ru-RU" sz="1800" b="1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Коська</a:t>
            </a:r>
            <a:r>
              <a:rPr lang="ru-RU" sz="1800" b="1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Мотя приглашают в гости»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Авторы: творческая группа педагогов МДОУ города под рук-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Беловой И.Н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направленная  на ознакомление дошкольников 5-7 лет с родным краем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Программно-методический комплекс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«Азы финансовой культуры дошкольников»,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направленный на ознакомление детей 5-7 лет с основами экономики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http://064vrspb.caduk.ru/images/0_e9309_5507d0d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05087"/>
            <a:ext cx="1944216" cy="20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TextBox 3"/>
          <p:cNvSpPr txBox="1"/>
          <p:nvPr/>
        </p:nvSpPr>
        <p:spPr>
          <a:xfrm>
            <a:off x="8672540" y="88503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572742" y="1130734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17466" y="1985311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595946" y="2917358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04348" y="3818331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11222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25631" y="542925"/>
            <a:ext cx="75187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Комплексирование программ,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используемых  в образовательном процессе:</a:t>
            </a:r>
            <a:endParaRPr lang="ru-RU" dirty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TextBox 3"/>
          <p:cNvSpPr txBox="1"/>
          <p:nvPr/>
        </p:nvSpPr>
        <p:spPr>
          <a:xfrm>
            <a:off x="8672540" y="88503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572742" y="1130734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17466" y="1985311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595946" y="2917358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04348" y="3818331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7B04E20-5628-44BC-8126-B5CF55166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91555"/>
              </p:ext>
            </p:extLst>
          </p:nvPr>
        </p:nvGraphicFramePr>
        <p:xfrm>
          <a:off x="1053964" y="1371601"/>
          <a:ext cx="7190443" cy="5485465"/>
        </p:xfrm>
        <a:graphic>
          <a:graphicData uri="http://schemas.openxmlformats.org/drawingml/2006/table">
            <a:tbl>
              <a:tblPr firstRow="1" firstCol="1" bandRow="1"/>
              <a:tblGrid>
                <a:gridCol w="7190443">
                  <a:extLst>
                    <a:ext uri="{9D8B030D-6E8A-4147-A177-3AD203B41FA5}">
                      <a16:colId xmlns:a16="http://schemas.microsoft.com/office/drawing/2014/main" val="914917606"/>
                    </a:ext>
                  </a:extLst>
                </a:gridCol>
              </a:tblGrid>
              <a:tr h="2444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 (пункт 2.5 Стандарта).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69900" algn="just">
                        <a:lnSpc>
                          <a:spcPts val="149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программы, в соответствии с которой, осуществляется образовательный процесс в ДОУ  составляет - 60%,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на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государственного образовательного стандарта дошкольного образования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учетом:</a:t>
                      </a:r>
                      <a:endParaRPr lang="ru-RU" sz="1200" b="1" u="none" strike="noStrik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Примерной основной образовательной программы, одобренной решением федерального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методического объединения по общему образованию (протокол от 20.05.2015 № 2/15)</a:t>
                      </a:r>
                      <a:r>
                        <a:rPr lang="ru-RU" sz="1400" u="none" strike="noStrike" spc="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Инновационной программой дошкольного образования «От рождения до школы» под редакцией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Н.Е.Вераксы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Т.С.Комаровой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Э.М.Дорофеевой.-6-е изд., доп.- М.: Мозаика - Синтез, 2019 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256411"/>
                  </a:ext>
                </a:extLst>
              </a:tr>
              <a:tr h="2889077">
                <a:tc>
                  <a:txBody>
                    <a:bodyPr/>
                    <a:lstStyle/>
                    <a:p>
                      <a:pPr marR="12700" indent="3473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части, формируемой участниками образовательных отношений,</a:t>
                      </a:r>
                      <a:r>
                        <a:rPr lang="x-none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представлена образовательная деятельность: по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адаптации детей раннего возраста. Вновь поступающих в ДОУ,  </a:t>
                      </a:r>
                      <a:r>
                        <a:rPr lang="x-none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любви к родному краю на основе авторских программ и технологий: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229870" algn="l"/>
                        </a:tabLs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по реализации регионального компонента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i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Детство на берегу Клязьмы, или зайцы </a:t>
                      </a:r>
                      <a:r>
                        <a:rPr lang="ru-RU" sz="1400" b="1" i="1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Коська</a:t>
                      </a:r>
                      <a:r>
                        <a:rPr lang="ru-RU" sz="1400" b="1" i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Мотя приглашают в гости»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Авторы: творческая группа педагогов МДОУ города под рук-</a:t>
                      </a:r>
                      <a:r>
                        <a:rPr lang="ru-RU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вом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Беловой И.Н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направленная  на ознакомление дошкольников 5-7 лет с родным краем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Программно-методический комплекс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«Азы финансовой культуры дошкольников»,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направленный на ознакомление детей 5-7 лет с основами экономики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«Азбука здоровья»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целью создания системы здоровья сбережения, обеспечивающей сохранение и укрепление физического и психического здоровья воспитанников и формирования у них основ здорового образа жизни.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55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4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50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67" y="4476276"/>
            <a:ext cx="6654362" cy="21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-8u8_JFl2BWc/AAAAAAAAAAI/AAAAAAAAAAA/HJKlQ_cT6x8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28" y="68006"/>
            <a:ext cx="2459732" cy="24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8" y="2693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2000"/>
            <a:ext cx="5063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cs typeface="Times New Roman" pitchFamily="18" charset="0"/>
              </a:rPr>
              <a:t>Результаты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565838"/>
            <a:ext cx="5562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  <a:cs typeface="Times New Roman" pitchFamily="18" charset="0"/>
              </a:rPr>
              <a:t>Целевые ориентиры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pic>
        <p:nvPicPr>
          <p:cNvPr id="46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314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76" y="27077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2895" y="1944704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1914" y="2879573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94868" y="98455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705626" y="4813603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686800" y="13002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707241" y="3815831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86800" y="5804202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TextBox 3"/>
          <p:cNvSpPr txBox="1"/>
          <p:nvPr/>
        </p:nvSpPr>
        <p:spPr>
          <a:xfrm>
            <a:off x="8678635" y="97019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8578837" y="1139250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523561" y="1993827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02041" y="2925874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10443" y="3826847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0443" y="4905517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ориентиры</a:t>
            </a:r>
          </a:p>
        </p:txBody>
      </p:sp>
    </p:spTree>
    <p:extLst>
      <p:ext uri="{BB962C8B-B14F-4D97-AF65-F5344CB8AC3E}">
        <p14:creationId xmlns:p14="http://schemas.microsoft.com/office/powerpoint/2010/main" val="166144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807804" y="4114799"/>
            <a:ext cx="4487670" cy="7620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</a:t>
            </a:r>
            <a:endParaRPr lang="ru-RU" sz="1200" dirty="0"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9901" y="5773192"/>
            <a:ext cx="5716252" cy="87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 игровом поведении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36156" y="4914900"/>
            <a:ext cx="4963743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  проявляет интерес к сверстникам; наблюдает за их действиями и подражает им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90116" y="3200400"/>
            <a:ext cx="3816424" cy="9143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91301" y="1344921"/>
            <a:ext cx="2259711" cy="897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92575" y="2242516"/>
            <a:ext cx="3011506" cy="9578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06600" y="-5338"/>
            <a:ext cx="6237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4805596" y="593242"/>
            <a:ext cx="639817" cy="794716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mdou193.edu.yar.ru/uslugi_naseleniyu/69260826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706018"/>
            <a:ext cx="1915303" cy="23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loridasquaredance.com/convention/59/images/p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3980"/>
            <a:ext cx="1248440" cy="12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kazkales.caduk.ru/images/kidswithbear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40" y="914400"/>
            <a:ext cx="1843556" cy="23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ориентиры</a:t>
            </a:r>
          </a:p>
        </p:txBody>
      </p:sp>
    </p:spTree>
    <p:extLst>
      <p:ext uri="{BB962C8B-B14F-4D97-AF65-F5344CB8AC3E}">
        <p14:creationId xmlns:p14="http://schemas.microsoft.com/office/powerpoint/2010/main" val="393273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1600" y="77441"/>
            <a:ext cx="7283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07905" y="2362200"/>
            <a:ext cx="4975058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87824" y="3200400"/>
            <a:ext cx="5695138" cy="723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</a:t>
            </a:r>
            <a:r>
              <a:rPr lang="ru-RU" sz="1200" dirty="0" err="1">
                <a:latin typeface="Calibri" panose="020F0502020204030204" pitchFamily="34" charset="0"/>
                <a:cs typeface="Times New Roman" pitchFamily="18" charset="0"/>
              </a:rPr>
              <a:t>др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, способен выбирать себе род занятий, участников по совместной деятельности;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835696" y="4834759"/>
            <a:ext cx="684726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67744" y="3962400"/>
            <a:ext cx="6420863" cy="851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55273" y="1409700"/>
            <a:ext cx="3927690" cy="897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27584" y="5753100"/>
            <a:ext cx="7855379" cy="11049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</a:t>
            </a:r>
            <a:r>
              <a:rPr lang="ru-RU" sz="1200" dirty="0" err="1">
                <a:latin typeface="Calibri" panose="020F0502020204030204" pitchFamily="34" charset="0"/>
                <a:cs typeface="Times New Roman" pitchFamily="18" charset="0"/>
              </a:rPr>
              <a:t>причинно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 - 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619368" y="450714"/>
            <a:ext cx="3063594" cy="9208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</p:txBody>
      </p:sp>
      <p:pic>
        <p:nvPicPr>
          <p:cNvPr id="3074" name="Picture 2" descr="http://sessiya-ua.com/pars_docs/refs/38/37111/37111_html_5dd69c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2">
            <a:off x="825375" y="1638300"/>
            <a:ext cx="179614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5" name="AutoShap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7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8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ориентиры</a:t>
            </a:r>
          </a:p>
        </p:txBody>
      </p:sp>
    </p:spTree>
    <p:extLst>
      <p:ext uri="{BB962C8B-B14F-4D97-AF65-F5344CB8AC3E}">
        <p14:creationId xmlns:p14="http://schemas.microsoft.com/office/powerpoint/2010/main" val="243093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07504" y="381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Кольцо 6"/>
          <p:cNvSpPr/>
          <p:nvPr/>
        </p:nvSpPr>
        <p:spPr>
          <a:xfrm>
            <a:off x="2389911" y="1666875"/>
            <a:ext cx="4680520" cy="4381500"/>
          </a:xfrm>
          <a:prstGeom prst="donut">
            <a:avLst>
              <a:gd name="adj" fmla="val 125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63154" y="4980369"/>
            <a:ext cx="1656184" cy="1258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Участие родителей в педагогическом процессе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3210" y="4955493"/>
            <a:ext cx="1557749" cy="1207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Повышение психолого-педагогической компетентности родителей</a:t>
            </a:r>
          </a:p>
          <a:p>
            <a:pPr algn="ctr"/>
            <a:endParaRPr lang="ru-RU" sz="1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1484" y="3095625"/>
            <a:ext cx="1597974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Организаци</a:t>
            </a:r>
            <a:r>
              <a:rPr lang="ru-RU" sz="1400" b="1" dirty="0"/>
              <a:t>-</a:t>
            </a:r>
          </a:p>
          <a:p>
            <a:pPr algn="ctr"/>
            <a:r>
              <a:rPr lang="ru-RU" sz="1400" b="1" dirty="0" err="1"/>
              <a:t>онные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70866" y="1304925"/>
            <a:ext cx="150009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Информаци</a:t>
            </a:r>
            <a:r>
              <a:rPr lang="ru-RU" sz="1400" b="1" dirty="0"/>
              <a:t>-</a:t>
            </a:r>
          </a:p>
          <a:p>
            <a:pPr algn="ctr"/>
            <a:r>
              <a:rPr lang="ru-RU" sz="1400" b="1" dirty="0" err="1"/>
              <a:t>онные</a:t>
            </a:r>
            <a:r>
              <a:rPr lang="ru-RU" sz="1400" b="1" dirty="0"/>
              <a:t> </a:t>
            </a:r>
          </a:p>
          <a:p>
            <a:pPr algn="ctr"/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1146" y="1304925"/>
            <a:ext cx="1568418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Просвети-</a:t>
            </a:r>
            <a:r>
              <a:rPr lang="ru-RU" sz="1400" b="1" dirty="0" err="1"/>
              <a:t>тельские</a:t>
            </a:r>
            <a:endParaRPr lang="ru-RU" sz="14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18737" y="3095625"/>
            <a:ext cx="1584177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Организационно-</a:t>
            </a:r>
            <a:r>
              <a:rPr lang="ru-RU" sz="1300" b="1" dirty="0" err="1"/>
              <a:t>деятельностные</a:t>
            </a:r>
            <a:r>
              <a:rPr lang="ru-RU" sz="1300" b="1" dirty="0"/>
              <a:t>:</a:t>
            </a:r>
          </a:p>
          <a:p>
            <a:pPr algn="ctr"/>
            <a:endParaRPr lang="ru-RU" sz="1300" dirty="0"/>
          </a:p>
        </p:txBody>
      </p:sp>
      <p:pic>
        <p:nvPicPr>
          <p:cNvPr id="1026" name="Picture 2" descr="http://www.playcast.ru/uploads/2015/05/15/1360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79" y="1948027"/>
            <a:ext cx="4399565" cy="31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522" y="2667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Формы взаимодействия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педагогического  коллектива с  семьями воспитанников </a:t>
            </a:r>
          </a:p>
        </p:txBody>
      </p:sp>
      <p:sp>
        <p:nvSpPr>
          <p:cNvPr id="90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1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5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7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ориентиры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0958" y="5755983"/>
            <a:ext cx="553998" cy="1137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Сотрудничество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98369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1044046" y="3045202"/>
            <a:ext cx="238296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Просветительские</a:t>
            </a:r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4047" y="890752"/>
            <a:ext cx="2425642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Информационные </a:t>
            </a:r>
          </a:p>
          <a:p>
            <a:pPr algn="ctr"/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44046" y="5243681"/>
            <a:ext cx="240559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Организационные</a:t>
            </a: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735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устные журналы;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рекламные буклеты, листовки, памятки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фотоальбом о ДОУ;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презентация о деятельности дошкольного учреждения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публикации, выступления в СМИ;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информационные  стенды;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наглядная психолого-педагогическая пропаганда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71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консультирование специалистами детского сада;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тематические встречи;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организация тематических выставок литературы;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семинары;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индивидуальные и групповые беседы;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дискуссии; круглые столы </a:t>
            </a:r>
          </a:p>
          <a:p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5257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родительские собрания;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анкетирование;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общественных родительских организаций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5600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3635896" y="341192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3635896" y="12139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7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ориентиры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0958" y="5755983"/>
            <a:ext cx="553998" cy="1137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Сотрудничество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321064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907323" y="3048000"/>
            <a:ext cx="2080501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600" b="1" dirty="0"/>
              <a:t>Участие родителей в педагогическом процессе</a:t>
            </a:r>
          </a:p>
          <a:p>
            <a:pPr algn="ctr"/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7584" y="628650"/>
            <a:ext cx="2160240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Организационно-</a:t>
            </a:r>
            <a:r>
              <a:rPr lang="ru-RU" sz="1600" b="1" dirty="0" err="1"/>
              <a:t>деятельностные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7323" y="5269957"/>
            <a:ext cx="222557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Повышение психолого-педагогической компетентности родителей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3275856" y="57478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126684" y="343097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132896" y="1028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2936" y="-8308"/>
            <a:ext cx="542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совместные  образовательные проекты;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совместный с родителями педагогический мониторинг развития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изучение детской продуктивной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выставки работ, выполненные детьми и их родителями;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совместное творчество детей, родителей и педагогов;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создание  детского портфолио;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сборе природного и бросового материала для творческой деятельности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изготовление пособий, игр, атрибутов;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ремонте и благоустройстве детского сада;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подготовке буклетов, видеофильмов о жизни детей в детском саду;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 в родительских форумах на Интернет-сайте ДОО (гостевая книга);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фотоотчёт о прошедшем мероприятии;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работе органов коллегиального самоуправления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3067" y="3095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занятия, развлечения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театральные представления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сопровождение детей во время экскурсий;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совместных проектах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Днях открытых дверей, Днях здоровья, Благотворительных акциях, концертах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1334" y="4544421"/>
            <a:ext cx="4995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анкетирование, беседы, интервью, опросы;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ознакомление с Интернет-сайтом детского сада (со специальной рубрикой, посвященной родительскому образованию);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информационных </a:t>
            </a:r>
            <a:r>
              <a:rPr lang="ru-RU" sz="1200" dirty="0" err="1"/>
              <a:t>вебинарах</a:t>
            </a:r>
            <a:r>
              <a:rPr lang="ru-RU" sz="12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анализ примеров из личной практики семейного воспитания и др.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знакомство с  актуальной и важной информацией на сайте детского сада (группы);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подборка «полезных» сайтов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фестивали семейного творчества, организация выставок семейных достижений;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обобщение лучшего родительского опыта;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вручение благодарственных писем, грамот, дипломов.</a:t>
            </a:r>
          </a:p>
        </p:txBody>
      </p:sp>
      <p:sp>
        <p:nvSpPr>
          <p:cNvPr id="47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TextBox 3"/>
          <p:cNvSpPr txBox="1"/>
          <p:nvPr/>
        </p:nvSpPr>
        <p:spPr>
          <a:xfrm>
            <a:off x="867075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857095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515682" y="1980825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94162" y="2912872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02564" y="3813845"/>
            <a:ext cx="553998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Парциальные</a:t>
            </a:r>
          </a:p>
          <a:p>
            <a:r>
              <a:rPr lang="ru-RU" sz="1200" dirty="0"/>
              <a:t> программы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25636" y="4867194"/>
            <a:ext cx="553998" cy="8569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Целевые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ориентиры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70958" y="5755983"/>
            <a:ext cx="553998" cy="11372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Сотрудничество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154876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1414790"/>
            <a:ext cx="494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Мы открыты к сотрудничеству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016134"/>
            <a:ext cx="767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Познакомится с содержанием основной образовательной 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программы МБДОУ №41 можно на официальном сайте учреждения </a:t>
            </a:r>
          </a:p>
          <a:p>
            <a:r>
              <a:rPr lang="ru-RU" b="1" dirty="0">
                <a:solidFill>
                  <a:srgbClr val="002060"/>
                </a:solidFill>
              </a:rPr>
              <a:t>в разделе «Сведения об образовательной организации» в подразделе </a:t>
            </a:r>
          </a:p>
          <a:p>
            <a:r>
              <a:rPr lang="ru-RU" b="1" dirty="0">
                <a:solidFill>
                  <a:srgbClr val="002060"/>
                </a:solidFill>
              </a:rPr>
              <a:t>«Образование»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8466" y="3429000"/>
            <a:ext cx="7813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</a:rPr>
              <a:t>601901 Владимирская область Город Ковров </a:t>
            </a:r>
            <a:r>
              <a:rPr lang="ru-RU" b="1" dirty="0" err="1">
                <a:solidFill>
                  <a:srgbClr val="002060"/>
                </a:solidFill>
              </a:rPr>
              <a:t>ул</a:t>
            </a:r>
            <a:r>
              <a:rPr lang="ru-RU" b="1" dirty="0">
                <a:solidFill>
                  <a:srgbClr val="002060"/>
                </a:solidFill>
              </a:rPr>
              <a:t> Ногина д 54</a:t>
            </a:r>
            <a:endParaRPr lang="ru-RU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тел: 8(49232)3-12-03,3-12-04</a:t>
            </a:r>
            <a:endParaRPr lang="ru-RU" dirty="0">
              <a:solidFill>
                <a:srgbClr val="002060"/>
              </a:solidFill>
            </a:endParaRP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E – </a:t>
            </a:r>
            <a:r>
              <a:rPr lang="ru-RU" b="1" dirty="0" err="1">
                <a:solidFill>
                  <a:srgbClr val="002060"/>
                </a:solidFill>
              </a:rPr>
              <a:t>mail</a:t>
            </a:r>
            <a:r>
              <a:rPr lang="ru-RU" b="1" dirty="0">
                <a:solidFill>
                  <a:srgbClr val="002060"/>
                </a:solidFill>
              </a:rPr>
              <a:t> : </a:t>
            </a:r>
            <a:r>
              <a:rPr lang="en-US" b="1" dirty="0">
                <a:solidFill>
                  <a:srgbClr val="002060"/>
                </a:solidFill>
              </a:rPr>
              <a:t>n.a.baynina@yok33.ru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2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9885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7584" y="221390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Принята на заседании педагогического совета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Протокол №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от   31 августа   2020 г.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Учтено мнение Совета родителей протокол № от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28 августа 2020 г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Утверждена приказом заведующего от 31.08.2020 №88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91" y="243780"/>
            <a:ext cx="6393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Основная образовательная программа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МБДОУ №41</a:t>
            </a:r>
          </a:p>
        </p:txBody>
      </p: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6" y="387043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47664" y="69502"/>
            <a:ext cx="6491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Структура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основной образовательной программы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0641" y="962608"/>
            <a:ext cx="2592288" cy="1275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Целевой раздел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26888" y="2915816"/>
            <a:ext cx="2592288" cy="1275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Содержательный раздел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8290" y="4897016"/>
            <a:ext cx="2592288" cy="1275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Организационный раздел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59424" y="1409700"/>
            <a:ext cx="576064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576795" y="3324808"/>
            <a:ext cx="576064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523607" y="5638800"/>
            <a:ext cx="576064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91386" y="1177214"/>
            <a:ext cx="3609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Состоит из пояснительной записки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и планируемых результатов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4216" y="2863143"/>
            <a:ext cx="4145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Представляет общее содержание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Программы, обеспечивающее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полноценное  развитие личности 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7420" y="4235440"/>
            <a:ext cx="4551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Описание материально-технического</a:t>
            </a:r>
          </a:p>
          <a:p>
            <a:r>
              <a:rPr lang="ru-RU" dirty="0">
                <a:solidFill>
                  <a:srgbClr val="002060"/>
                </a:solidFill>
              </a:rPr>
              <a:t> обеспечения Программы, включает</a:t>
            </a:r>
          </a:p>
          <a:p>
            <a:r>
              <a:rPr lang="ru-RU" dirty="0">
                <a:solidFill>
                  <a:srgbClr val="002060"/>
                </a:solidFill>
              </a:rPr>
              <a:t> режим дня, особенности традиционных событий, праздников, мероприятий;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Особенности организации развивающей  предметно-пространственной среды;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Особенности взаимодействия</a:t>
            </a:r>
          </a:p>
          <a:p>
            <a:r>
              <a:rPr lang="ru-RU" dirty="0">
                <a:solidFill>
                  <a:srgbClr val="002060"/>
                </a:solidFill>
              </a:rPr>
              <a:t> педагогического коллектива с семьями</a:t>
            </a:r>
          </a:p>
          <a:p>
            <a:r>
              <a:rPr lang="ru-RU" dirty="0">
                <a:solidFill>
                  <a:srgbClr val="002060"/>
                </a:solidFill>
              </a:rPr>
              <a:t> воспитанников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963481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7558" y="4792532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191204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732" y="2906581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732" y="-8069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8732" y="5783131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TextBox 3"/>
          <p:cNvSpPr txBox="1"/>
          <p:nvPr/>
        </p:nvSpPr>
        <p:spPr>
          <a:xfrm>
            <a:off x="8670567" y="75948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114623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755576" y="173462"/>
            <a:ext cx="8243682" cy="6409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00" b="1" dirty="0">
                <a:solidFill>
                  <a:srgbClr val="002060"/>
                </a:solidFill>
              </a:rPr>
              <a:t>                                </a:t>
            </a:r>
            <a:r>
              <a:rPr lang="ru-RU" sz="7200" b="1" dirty="0">
                <a:solidFill>
                  <a:srgbClr val="002060"/>
                </a:solidFill>
                <a:cs typeface="Times New Roman" pitchFamily="18" charset="0"/>
              </a:rPr>
              <a:t>ПОЯСНИТЕЛЬНАЯ ЗАПИСКА   </a:t>
            </a:r>
          </a:p>
          <a:p>
            <a:pPr algn="l"/>
            <a:endParaRPr lang="ru-RU" sz="4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l"/>
            <a:r>
              <a:rPr lang="ru-RU" sz="6400" b="1" i="1" dirty="0">
                <a:cs typeface="Times New Roman" pitchFamily="18" charset="0"/>
              </a:rPr>
              <a:t> </a:t>
            </a:r>
            <a:r>
              <a:rPr lang="ru-RU" sz="6400" b="1" i="1" dirty="0">
                <a:solidFill>
                  <a:srgbClr val="002060"/>
                </a:solidFill>
                <a:cs typeface="Times New Roman" pitchFamily="18" charset="0"/>
              </a:rPr>
              <a:t>Нормативно – правовая база ООП ДО разработана в соответствии:</a:t>
            </a:r>
            <a:endParaRPr lang="ru-RU" sz="6400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857250" indent="-857250" algn="l">
              <a:buFont typeface="Wingdings" panose="05000000000000000000" pitchFamily="2" charset="2"/>
              <a:buChar char="ü"/>
            </a:pPr>
            <a:endParaRPr lang="ru-RU" sz="6400" dirty="0">
              <a:solidFill>
                <a:srgbClr val="002060"/>
              </a:solidFill>
              <a:cs typeface="Times New Roman" pitchFamily="18" charset="0"/>
            </a:endParaRP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ru-RU" sz="7200" b="1" i="1" dirty="0">
                <a:solidFill>
                  <a:srgbClr val="002060"/>
                </a:solidFill>
                <a:cs typeface="Times New Roman" pitchFamily="18" charset="0"/>
              </a:rPr>
              <a:t>С международными правовыми актами</a:t>
            </a:r>
            <a:r>
              <a:rPr lang="ru-RU" sz="7200" i="1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 Конвенцией о правах ребенка;</a:t>
            </a: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7200" b="1" i="1" dirty="0">
                <a:solidFill>
                  <a:srgbClr val="002060"/>
                </a:solidFill>
                <a:cs typeface="Times New Roman" pitchFamily="18" charset="0"/>
              </a:rPr>
              <a:t>Законами РФ и документами Правительства РФ: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 Федеральным законом «Об образовании в РФ» от 29 декабря 2012 года № 273;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 Конституцией РФ</a:t>
            </a: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ru-RU" sz="7200" b="1" i="1" dirty="0">
                <a:solidFill>
                  <a:srgbClr val="002060"/>
                </a:solidFill>
                <a:cs typeface="Times New Roman" pitchFamily="18" charset="0"/>
              </a:rPr>
              <a:t>Документами Федеральных служб</a:t>
            </a:r>
            <a:r>
              <a:rPr lang="ru-RU" sz="7200" b="1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 Постановлением Главного государственного санитарного врача РФ  «Санитарно-эпидемиологические требования к устройству, содержанию и организации режима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      работы дошкольных образовательных организаций  СанПиН 2.4.1.3049-13» .</a:t>
            </a: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ru-RU" sz="7200" b="1" i="1" dirty="0">
                <a:solidFill>
                  <a:srgbClr val="002060"/>
                </a:solidFill>
                <a:cs typeface="Times New Roman" pitchFamily="18" charset="0"/>
              </a:rPr>
              <a:t>Нормативно-правовыми документами Минобразования России: 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Приказом Министерства образования и науки РФ от 30.08.2013 г. № 1014 «Об утверждении  порядка организации и осуществления образовательной деятельности по основным  общеобразовательным программам - образовательным программам дошкольного образования»;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 - Приказом  </a:t>
            </a:r>
            <a:r>
              <a:rPr lang="ru-RU" sz="7200" dirty="0" err="1">
                <a:solidFill>
                  <a:srgbClr val="002060"/>
                </a:solidFill>
                <a:cs typeface="Times New Roman" pitchFamily="18" charset="0"/>
              </a:rPr>
              <a:t>Минобрнауки</a:t>
            </a:r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 России от 17.10.2013 №1155 «Об утверждении федерального государственного образовательного стандарта дошкольного образования».</a:t>
            </a: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7200" b="1" i="1" dirty="0">
                <a:solidFill>
                  <a:srgbClr val="002060"/>
                </a:solidFill>
                <a:cs typeface="Times New Roman" pitchFamily="18" charset="0"/>
              </a:rPr>
              <a:t>Основными средствами реализации ООП ДО являются: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 Устав ДОУ; 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 Лицензия и локальные нормативные акты; </a:t>
            </a:r>
          </a:p>
          <a:p>
            <a:pPr algn="l"/>
            <a:r>
              <a:rPr lang="ru-RU" sz="7200" dirty="0">
                <a:solidFill>
                  <a:srgbClr val="002060"/>
                </a:solidFill>
                <a:cs typeface="Times New Roman" pitchFamily="18" charset="0"/>
              </a:rPr>
              <a:t>-  Правила внутреннего трудового распорядка. </a:t>
            </a:r>
          </a:p>
          <a:p>
            <a:r>
              <a:rPr lang="ru-RU" sz="6400" dirty="0">
                <a:cs typeface="Times New Roman" pitchFamily="18" charset="0"/>
              </a:rPr>
              <a:t> </a:t>
            </a: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222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1980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3154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3154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3154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222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3154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TextBox 3"/>
          <p:cNvSpPr txBox="1"/>
          <p:nvPr/>
        </p:nvSpPr>
        <p:spPr>
          <a:xfrm>
            <a:off x="8664989" y="86645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316845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755576" y="647290"/>
            <a:ext cx="7416824" cy="5258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600" y="109736"/>
            <a:ext cx="3815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x-none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Цель Программы (ООП)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TextBox 3"/>
          <p:cNvSpPr txBox="1"/>
          <p:nvPr/>
        </p:nvSpPr>
        <p:spPr>
          <a:xfrm>
            <a:off x="8678635" y="86645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8837" y="1128876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8005" y="550359"/>
            <a:ext cx="78508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</a:rPr>
              <a:t>Позитивная социализация и всестороннее развитие ребенка  раннего и дошкольного возраста в адекватных его возрасту детских видах деятельности.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 Задачи: </a:t>
            </a:r>
            <a:endParaRPr lang="ru-RU" sz="2400" dirty="0">
              <a:solidFill>
                <a:srgbClr val="002060"/>
              </a:solidFill>
            </a:endParaRPr>
          </a:p>
          <a:p>
            <a:pPr marL="84138" lvl="0" indent="274638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84138" lvl="0" indent="274638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84138" lvl="0" indent="274638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</a:p>
          <a:p>
            <a:pPr marL="84138" lvl="0" indent="274638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</p:spTree>
    <p:extLst>
      <p:ext uri="{BB962C8B-B14F-4D97-AF65-F5344CB8AC3E}">
        <p14:creationId xmlns:p14="http://schemas.microsoft.com/office/powerpoint/2010/main" val="8810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72890" y="533400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15875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  объединение обучения и воспитания в целостный образовательный    процесс на основе духовно-нравственных и социокультурных ценностей   и принятых в обществе правил и норм поведения в интересах человека, </a:t>
            </a:r>
          </a:p>
          <a:p>
            <a:pPr marL="87313"/>
            <a:r>
              <a:rPr lang="ru-RU" sz="1900" dirty="0">
                <a:solidFill>
                  <a:srgbClr val="002060"/>
                </a:solidFill>
              </a:rPr>
              <a:t>семьи, общества;</a:t>
            </a:r>
          </a:p>
          <a:p>
            <a:pPr marL="87313" indent="15875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  формирование общей культуры личности детей, в том числе </a:t>
            </a:r>
          </a:p>
          <a:p>
            <a:pPr marL="87313"/>
            <a:r>
              <a:rPr lang="ru-RU" sz="1900" dirty="0">
                <a:solidFill>
                  <a:srgbClr val="002060"/>
                </a:solidFill>
              </a:rPr>
              <a:t>ценностей   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  учебной деятельности;</a:t>
            </a:r>
          </a:p>
          <a:p>
            <a:pPr marL="87313" indent="15875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   обеспечение вариативности и разнообразия содержания Программ </a:t>
            </a:r>
          </a:p>
          <a:p>
            <a:pPr marL="87313"/>
            <a:r>
              <a:rPr lang="ru-RU" sz="1900" dirty="0">
                <a:solidFill>
                  <a:srgbClr val="002060"/>
                </a:solidFill>
              </a:rPr>
              <a:t> и организационных форм дошкольного образования, возможности    формирования Программ различной направленности с учётом; образовательных потребностей, способностей и состояния здоровья детей</a:t>
            </a:r>
          </a:p>
          <a:p>
            <a:pPr marL="87313" indent="15875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   формирование социокультурной среды, соответствующей</a:t>
            </a:r>
          </a:p>
          <a:p>
            <a:pPr marL="87313"/>
            <a:r>
              <a:rPr lang="ru-RU" sz="1900" dirty="0">
                <a:solidFill>
                  <a:srgbClr val="002060"/>
                </a:solidFill>
              </a:rPr>
              <a:t> возрастным, индивидуальным, психологическим и физиологическим особенностям   детей;</a:t>
            </a:r>
          </a:p>
          <a:p>
            <a:pPr marL="87313" indent="15875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</a:rPr>
              <a:t>   обеспечение психолого-педагогической поддержки семьи и повышение    компетентности родителей (законных представителей) в вопросах развития    и образования, охраны и укрепления здоровья детей.</a:t>
            </a:r>
          </a:p>
          <a:p>
            <a:pPr marL="87313" indent="15875">
              <a:buFont typeface="Wingdings" panose="05000000000000000000" pitchFamily="2" charset="2"/>
              <a:buChar char="§"/>
            </a:pPr>
            <a:endParaRPr lang="ru-RU" sz="19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TextBox 3"/>
          <p:cNvSpPr txBox="1"/>
          <p:nvPr/>
        </p:nvSpPr>
        <p:spPr>
          <a:xfrm>
            <a:off x="8678635" y="86645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578837" y="1128876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971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50642" y="43190"/>
            <a:ext cx="4933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Основные принципы ООП ДО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92334"/>
            <a:ext cx="77383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полноценное проживание ребенком всех этапов детства (раннего и дошкольного возраста), обогащение (амплификация) детского развития;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 поддержка инициативы детей в различных видах деятельности;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сотрудничество ДОУ с семьей;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приобщение детей к социокультурным нормам, традициям семьи, общества и государства;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учет этнокультурной ситуации развития детей.</a:t>
            </a:r>
          </a:p>
          <a:p>
            <a:pPr marL="263525" indent="27305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41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319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4371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437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437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TextBox 3"/>
          <p:cNvSpPr txBox="1"/>
          <p:nvPr/>
        </p:nvSpPr>
        <p:spPr>
          <a:xfrm>
            <a:off x="8676206" y="84017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576408" y="1126248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5910" y="1962447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154086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424064" y="2133600"/>
            <a:ext cx="2448272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Приоритетные направления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835968" y="266700"/>
            <a:ext cx="2376264" cy="1752600"/>
          </a:xfrm>
          <a:prstGeom prst="wedgeRectCallout">
            <a:avLst>
              <a:gd name="adj1" fmla="val 76571"/>
              <a:gd name="adj2" fmla="val 516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Социально-коммуникативное развитие</a:t>
            </a:r>
          </a:p>
          <a:p>
            <a:pPr algn="ctr"/>
            <a:r>
              <a:rPr lang="ru-RU" sz="1400" dirty="0"/>
              <a:t>направлено на включение детей в систему социальных отношений через игру</a:t>
            </a: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6084168" y="228600"/>
            <a:ext cx="2504290" cy="1752600"/>
          </a:xfrm>
          <a:prstGeom prst="wedgeRectCallout">
            <a:avLst>
              <a:gd name="adj1" fmla="val -76409"/>
              <a:gd name="adj2" fmla="val 554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Физическое развитие </a:t>
            </a:r>
            <a:r>
              <a:rPr lang="ru-RU" sz="1400" dirty="0"/>
              <a:t>направлено на становление ценностей здорового образа жизни, развитие физических качеств через спортивные мероприятия, занятия, игры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550919" y="3012182"/>
            <a:ext cx="3037539" cy="1828800"/>
          </a:xfrm>
          <a:prstGeom prst="wedgeRectCallout">
            <a:avLst>
              <a:gd name="adj1" fmla="val -64524"/>
              <a:gd name="adj2" fmla="val -544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Художественно-эстетическое развитие </a:t>
            </a:r>
            <a:r>
              <a:rPr lang="ru-RU" sz="1400" dirty="0"/>
              <a:t>направлено на становление эстетического отношения  к окружающему миру, развитие восприятия музыки, живописи, литературы  через продуктивную деятельность, занятия, наблюдения, игры</a:t>
            </a: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835968" y="3038475"/>
            <a:ext cx="2911820" cy="1752600"/>
          </a:xfrm>
          <a:prstGeom prst="wedgeRectCallout">
            <a:avLst>
              <a:gd name="adj1" fmla="val 67362"/>
              <a:gd name="adj2" fmla="val -548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Познавательное развитие </a:t>
            </a:r>
            <a:r>
              <a:rPr lang="ru-RU" sz="1400" dirty="0"/>
              <a:t>направлено на формирование интересов детей, любознательности, формирование представлений о себе и объектах окружающего мира через игровую и экспериментальную деятельность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424064" y="4924425"/>
            <a:ext cx="2376264" cy="1752600"/>
          </a:xfrm>
          <a:prstGeom prst="wedgeRectCallout">
            <a:avLst>
              <a:gd name="adj1" fmla="val 1212"/>
              <a:gd name="adj2" fmla="val -1602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Речевое развитие </a:t>
            </a:r>
            <a:r>
              <a:rPr lang="ru-RU" sz="1400" dirty="0"/>
              <a:t>направлено на становление связной, грамматически правильной диалоговой и </a:t>
            </a:r>
            <a:r>
              <a:rPr lang="ru-RU" sz="1400" dirty="0" err="1"/>
              <a:t>монологовой</a:t>
            </a:r>
            <a:r>
              <a:rPr lang="ru-RU" sz="1400" dirty="0"/>
              <a:t> речи через театрализованные и дидактические игры, занятия, чтение литературы</a:t>
            </a:r>
          </a:p>
        </p:txBody>
      </p: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96202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9605" y="479107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0779" y="2905124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0779" y="-952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3808543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0779" y="578167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TextBox 3"/>
          <p:cNvSpPr txBox="1"/>
          <p:nvPr/>
        </p:nvSpPr>
        <p:spPr>
          <a:xfrm>
            <a:off x="8682614" y="74491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582816" y="1116722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2318" y="1952921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115920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63371"/>
            <a:ext cx="457200" cy="914400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19830" y="-40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Особенности организации образовательного процесса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63476"/>
            <a:ext cx="7778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/>
              <a:t>Образовательная программа дошкольного образования разработана  </a:t>
            </a:r>
          </a:p>
          <a:p>
            <a:pPr algn="ctr"/>
            <a:r>
              <a:rPr lang="ru-RU" sz="1600" dirty="0"/>
              <a:t>в соответствие с ФГОС дошкольного образования;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/>
              <a:t>Образовательная деятельность осуществляется  на государственном языке</a:t>
            </a:r>
          </a:p>
          <a:p>
            <a:pPr algn="ctr"/>
            <a:r>
              <a:rPr lang="ru-RU" sz="1600" dirty="0"/>
              <a:t>Российской Федерации, в соответствии с направлениями развития ребенка, </a:t>
            </a:r>
          </a:p>
          <a:p>
            <a:pPr algn="ctr"/>
            <a:r>
              <a:rPr lang="ru-RU" sz="1600" dirty="0"/>
              <a:t>представленными в пяти образовательных областях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/>
              <a:t>Отличительной чертой образовательной деятельности является целенаправленное</a:t>
            </a:r>
          </a:p>
          <a:p>
            <a:pPr algn="ctr"/>
            <a:r>
              <a:rPr lang="ru-RU" sz="1600" dirty="0"/>
              <a:t> использование разнообразных современных  </a:t>
            </a:r>
            <a:r>
              <a:rPr lang="ru-RU" sz="1600" dirty="0" err="1"/>
              <a:t>здоровьесберегающих</a:t>
            </a:r>
            <a:r>
              <a:rPr lang="ru-RU" sz="1600" dirty="0"/>
              <a:t>, игровых,</a:t>
            </a:r>
          </a:p>
          <a:p>
            <a:pPr algn="ctr"/>
            <a:r>
              <a:rPr lang="ru-RU" sz="1600" dirty="0"/>
              <a:t> ИКТ-технологий, проектной и исследовательской  деятельности, взаимодействие</a:t>
            </a:r>
          </a:p>
          <a:p>
            <a:pPr algn="ctr"/>
            <a:r>
              <a:rPr lang="ru-RU" sz="1600" dirty="0"/>
              <a:t> всех участников образовательных отношений.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376" y="2896968"/>
            <a:ext cx="544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Реализация образовательных задач осуществляется</a:t>
            </a:r>
          </a:p>
          <a:p>
            <a:pPr algn="ctr"/>
            <a:r>
              <a:rPr lang="ru-RU" b="1" u="sng" dirty="0">
                <a:solidFill>
                  <a:srgbClr val="002060"/>
                </a:solidFill>
              </a:rPr>
              <a:t> в разных  видах деятельности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1952" y="3733800"/>
            <a:ext cx="4064024" cy="2933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В раннем возрасте (1,6-3 года)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Предметная деятельность игры с составными динамическими игрушками,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Экспериментирование с материалами и веществами,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Общение со взрослыми и совместные игры со сверстниками под руководством взрослого,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Самообслуживание и действия с бытовыми предметами –орудиями,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Восприятие смысла музыки, сказок, стихов,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Рассматривание картинок,</a:t>
            </a:r>
          </a:p>
          <a:p>
            <a:pPr marL="182563" indent="-182563">
              <a:buFontTx/>
              <a:buChar char="-"/>
            </a:pPr>
            <a:r>
              <a:rPr lang="ru-RU" sz="1400" b="1" dirty="0"/>
              <a:t>Двигательная активность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55976" y="3733800"/>
            <a:ext cx="3848472" cy="2933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В дошкольном возрасте (3-8 лет)</a:t>
            </a:r>
          </a:p>
          <a:p>
            <a:r>
              <a:rPr lang="ru-RU" sz="1400" dirty="0"/>
              <a:t>-  </a:t>
            </a:r>
            <a:r>
              <a:rPr lang="ru-RU" sz="1400" b="1" dirty="0"/>
              <a:t>Игровая </a:t>
            </a:r>
          </a:p>
          <a:p>
            <a:r>
              <a:rPr lang="ru-RU" sz="1400" b="1" dirty="0"/>
              <a:t>- Коммуникативная,</a:t>
            </a:r>
          </a:p>
          <a:p>
            <a:r>
              <a:rPr lang="ru-RU" sz="1400" b="1" dirty="0"/>
              <a:t>- Познавательно- исследовательская,</a:t>
            </a:r>
          </a:p>
          <a:p>
            <a:r>
              <a:rPr lang="ru-RU" sz="1400" b="1" dirty="0"/>
              <a:t>- Восприятие художественное литературы</a:t>
            </a:r>
          </a:p>
          <a:p>
            <a:r>
              <a:rPr lang="ru-RU" sz="1400" b="1" dirty="0"/>
              <a:t>    и фольклора,</a:t>
            </a:r>
          </a:p>
          <a:p>
            <a:r>
              <a:rPr lang="ru-RU" sz="1400" b="1" dirty="0"/>
              <a:t>- Самообслуживании элементарно- </a:t>
            </a:r>
          </a:p>
          <a:p>
            <a:r>
              <a:rPr lang="ru-RU" sz="1400" b="1" dirty="0"/>
              <a:t>  бытовой труд,</a:t>
            </a:r>
          </a:p>
          <a:p>
            <a:r>
              <a:rPr lang="ru-RU" sz="1400" b="1" dirty="0"/>
              <a:t>- Конструирование из разного материала,</a:t>
            </a:r>
          </a:p>
          <a:p>
            <a:pPr marL="87313" indent="-87313">
              <a:buFontTx/>
              <a:buChar char="-"/>
            </a:pPr>
            <a:r>
              <a:rPr lang="ru-RU" sz="1400" b="1" dirty="0"/>
              <a:t>Изобразительная, </a:t>
            </a:r>
          </a:p>
          <a:p>
            <a:pPr marL="87313" indent="-87313">
              <a:buFontTx/>
              <a:buChar char="-"/>
            </a:pPr>
            <a:r>
              <a:rPr lang="ru-RU" sz="1400" b="1" dirty="0"/>
              <a:t>Музыкальная,</a:t>
            </a:r>
          </a:p>
          <a:p>
            <a:pPr marL="87313" indent="-87313">
              <a:buFontTx/>
              <a:buChar char="-"/>
            </a:pPr>
            <a:r>
              <a:rPr lang="ru-RU" sz="1400" b="1" dirty="0"/>
              <a:t>Двигательная</a:t>
            </a:r>
          </a:p>
          <a:p>
            <a:r>
              <a:rPr lang="ru-RU" sz="1400" b="1" dirty="0"/>
              <a:t> </a:t>
            </a:r>
          </a:p>
        </p:txBody>
      </p:sp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2919136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TextBox 3"/>
          <p:cNvSpPr txBox="1"/>
          <p:nvPr/>
        </p:nvSpPr>
        <p:spPr>
          <a:xfrm>
            <a:off x="8672540" y="88503"/>
            <a:ext cx="400110" cy="8476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Структура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572742" y="1130734"/>
            <a:ext cx="615553" cy="6378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Цель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17466" y="1985311"/>
            <a:ext cx="615553" cy="90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dirty="0"/>
              <a:t>Основные </a:t>
            </a:r>
          </a:p>
          <a:p>
            <a:r>
              <a:rPr lang="ru-RU" sz="1400" dirty="0"/>
              <a:t>принципы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4448" y="2972037"/>
            <a:ext cx="553998" cy="8164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err="1"/>
              <a:t>Образоват</a:t>
            </a:r>
            <a:r>
              <a:rPr lang="ru-RU" sz="1200" dirty="0"/>
              <a:t>.</a:t>
            </a:r>
          </a:p>
          <a:p>
            <a:r>
              <a:rPr lang="ru-RU" sz="1200" dirty="0"/>
              <a:t>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1991784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1486</TotalTime>
  <Words>2678</Words>
  <Application>Microsoft Office PowerPoint</Application>
  <PresentationFormat>Экран (4:3)</PresentationFormat>
  <Paragraphs>363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муниципального дошкольного образовательного учреждения центра развития ребенка – детского сада №12.</dc:title>
  <dc:creator>Admin</dc:creator>
  <cp:lastModifiedBy>User</cp:lastModifiedBy>
  <cp:revision>142</cp:revision>
  <dcterms:created xsi:type="dcterms:W3CDTF">2014-04-25T09:32:23Z</dcterms:created>
  <dcterms:modified xsi:type="dcterms:W3CDTF">2021-04-12T09:58:11Z</dcterms:modified>
</cp:coreProperties>
</file>